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4"/>
  </p:notesMasterIdLst>
  <p:sldIdLst>
    <p:sldId id="256" r:id="rId2"/>
    <p:sldId id="274" r:id="rId3"/>
    <p:sldId id="259" r:id="rId4"/>
    <p:sldId id="318" r:id="rId5"/>
    <p:sldId id="319" r:id="rId6"/>
    <p:sldId id="258" r:id="rId7"/>
    <p:sldId id="268" r:id="rId8"/>
    <p:sldId id="269" r:id="rId9"/>
    <p:sldId id="270" r:id="rId10"/>
    <p:sldId id="267" r:id="rId11"/>
    <p:sldId id="271" r:id="rId12"/>
    <p:sldId id="272" r:id="rId13"/>
    <p:sldId id="273" r:id="rId14"/>
    <p:sldId id="260" r:id="rId15"/>
    <p:sldId id="261" r:id="rId16"/>
    <p:sldId id="262" r:id="rId17"/>
    <p:sldId id="263" r:id="rId18"/>
    <p:sldId id="264" r:id="rId19"/>
    <p:sldId id="265" r:id="rId20"/>
    <p:sldId id="266" r:id="rId21"/>
    <p:sldId id="280" r:id="rId22"/>
    <p:sldId id="275" r:id="rId23"/>
    <p:sldId id="276" r:id="rId24"/>
    <p:sldId id="279" r:id="rId25"/>
    <p:sldId id="282" r:id="rId26"/>
    <p:sldId id="284" r:id="rId27"/>
    <p:sldId id="277" r:id="rId28"/>
    <p:sldId id="293" r:id="rId29"/>
    <p:sldId id="281" r:id="rId30"/>
    <p:sldId id="285" r:id="rId31"/>
    <p:sldId id="294" r:id="rId32"/>
    <p:sldId id="278" r:id="rId33"/>
    <p:sldId id="295" r:id="rId34"/>
    <p:sldId id="331" r:id="rId35"/>
    <p:sldId id="286" r:id="rId36"/>
    <p:sldId id="287" r:id="rId37"/>
    <p:sldId id="288" r:id="rId38"/>
    <p:sldId id="291" r:id="rId39"/>
    <p:sldId id="289" r:id="rId40"/>
    <p:sldId id="290" r:id="rId41"/>
    <p:sldId id="297" r:id="rId42"/>
    <p:sldId id="298" r:id="rId43"/>
    <p:sldId id="299" r:id="rId44"/>
    <p:sldId id="300" r:id="rId45"/>
    <p:sldId id="301" r:id="rId46"/>
    <p:sldId id="302" r:id="rId47"/>
    <p:sldId id="307" r:id="rId48"/>
    <p:sldId id="308" r:id="rId49"/>
    <p:sldId id="303" r:id="rId50"/>
    <p:sldId id="304" r:id="rId51"/>
    <p:sldId id="305" r:id="rId52"/>
    <p:sldId id="306" r:id="rId53"/>
    <p:sldId id="309" r:id="rId54"/>
    <p:sldId id="329" r:id="rId55"/>
    <p:sldId id="310" r:id="rId56"/>
    <p:sldId id="311" r:id="rId57"/>
    <p:sldId id="312" r:id="rId58"/>
    <p:sldId id="330" r:id="rId59"/>
    <p:sldId id="313" r:id="rId60"/>
    <p:sldId id="321" r:id="rId61"/>
    <p:sldId id="322" r:id="rId62"/>
    <p:sldId id="323" r:id="rId63"/>
    <p:sldId id="324" r:id="rId64"/>
    <p:sldId id="325" r:id="rId65"/>
    <p:sldId id="326" r:id="rId66"/>
    <p:sldId id="327" r:id="rId67"/>
    <p:sldId id="328" r:id="rId68"/>
    <p:sldId id="314" r:id="rId69"/>
    <p:sldId id="316" r:id="rId70"/>
    <p:sldId id="317" r:id="rId71"/>
    <p:sldId id="315" r:id="rId72"/>
    <p:sldId id="257"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20000" autoAdjust="0"/>
    <p:restoredTop sz="94660" autoAdjust="0"/>
  </p:normalViewPr>
  <p:slideViewPr>
    <p:cSldViewPr snapToGrid="0">
      <p:cViewPr varScale="1">
        <p:scale>
          <a:sx n="164" d="100"/>
          <a:sy n="164" d="100"/>
        </p:scale>
        <p:origin x="762" y="138"/>
      </p:cViewPr>
      <p:guideLst>
        <p:guide orient="horz" pos="2160"/>
        <p:guide pos="2880"/>
      </p:guideLst>
    </p:cSldViewPr>
  </p:slideViewPr>
  <p:outlineViewPr>
    <p:cViewPr>
      <p:scale>
        <a:sx n="33" d="100"/>
        <a:sy n="33" d="100"/>
      </p:scale>
      <p:origin x="0" y="3551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7766C-3C5A-4317-BA9D-87D4CCF2481F}" type="datetimeFigureOut">
              <a:rPr lang="en-US" smtClean="0"/>
              <a:t>10/8/2018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F3AB4E-4AF1-41ED-BB91-E2BCE62ADB3A}" type="slidenum">
              <a:rPr lang="en-US" smtClean="0"/>
              <a:t>‹#›</a:t>
            </a:fld>
            <a:endParaRPr lang="en-US"/>
          </a:p>
        </p:txBody>
      </p:sp>
    </p:spTree>
    <p:extLst>
      <p:ext uri="{BB962C8B-B14F-4D97-AF65-F5344CB8AC3E}">
        <p14:creationId xmlns:p14="http://schemas.microsoft.com/office/powerpoint/2010/main" val="3433378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BBA552-7994-4B9D-9397-9F638F2D208D}" type="slidenum">
              <a:rPr lang="en-US"/>
              <a:pPr/>
              <a:t>17</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6097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7BAA4A-56E4-4BB2-8651-8A8DAD32050F}" type="slidenum">
              <a:rPr lang="en-US"/>
              <a:pPr/>
              <a:t>18</a:t>
            </a:fld>
            <a:endParaRPr lang="en-US"/>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05527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0DBAF9-854B-40B1-9607-1508885EA15D}" type="slidenum">
              <a:rPr lang="en-US"/>
              <a:pPr/>
              <a:t>19</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50651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415B25-78B8-4518-9649-CB97896FBA84}" type="slidenum">
              <a:rPr lang="en-US"/>
              <a:pPr/>
              <a:t>20</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87933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F4EAEE-FD61-4005-98E5-DD0008197AF2}" type="slidenum">
              <a:rPr lang="en-US"/>
              <a:pPr/>
              <a:t>22</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55373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BE1208-4B1C-419C-9AC0-8E978DA443CD}" type="slidenum">
              <a:rPr lang="en-US"/>
              <a:pPr/>
              <a:t>23</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31098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894062-4575-41E2-B2B5-B979C139EFBE}" type="slidenum">
              <a:rPr lang="en-US"/>
              <a:pPr/>
              <a:t>24</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23220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C4293D-D921-4D40-860C-319152E30907}" type="slidenum">
              <a:rPr lang="en-US"/>
              <a:pPr/>
              <a:t>26</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70234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8CBDC65-D626-4A14-8236-9FAA924EA458}" type="datetimeFigureOut">
              <a:rPr lang="en-US" smtClean="0"/>
              <a:t>10/8/2018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EAC940-A818-40D7-8F7D-30E8544F0416}" type="slidenum">
              <a:rPr lang="en-US" smtClean="0"/>
              <a:t>‹#›</a:t>
            </a:fld>
            <a:endParaRPr lang="en-US"/>
          </a:p>
        </p:txBody>
      </p:sp>
    </p:spTree>
    <p:extLst>
      <p:ext uri="{BB962C8B-B14F-4D97-AF65-F5344CB8AC3E}">
        <p14:creationId xmlns:p14="http://schemas.microsoft.com/office/powerpoint/2010/main" val="18891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8CBDC65-D626-4A14-8236-9FAA924EA458}" type="datetimeFigureOut">
              <a:rPr lang="en-US" smtClean="0"/>
              <a:t>10/8/2018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EAC940-A818-40D7-8F7D-30E8544F0416}" type="slidenum">
              <a:rPr lang="en-US" smtClean="0"/>
              <a:t>‹#›</a:t>
            </a:fld>
            <a:endParaRPr lang="en-US"/>
          </a:p>
        </p:txBody>
      </p:sp>
    </p:spTree>
    <p:extLst>
      <p:ext uri="{BB962C8B-B14F-4D97-AF65-F5344CB8AC3E}">
        <p14:creationId xmlns:p14="http://schemas.microsoft.com/office/powerpoint/2010/main" val="1831907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8CBDC65-D626-4A14-8236-9FAA924EA458}" type="datetimeFigureOut">
              <a:rPr lang="en-US" smtClean="0"/>
              <a:t>10/8/2018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EAC940-A818-40D7-8F7D-30E8544F0416}" type="slidenum">
              <a:rPr lang="en-US" smtClean="0"/>
              <a:t>‹#›</a:t>
            </a:fld>
            <a:endParaRPr lang="en-US"/>
          </a:p>
        </p:txBody>
      </p:sp>
    </p:spTree>
    <p:extLst>
      <p:ext uri="{BB962C8B-B14F-4D97-AF65-F5344CB8AC3E}">
        <p14:creationId xmlns:p14="http://schemas.microsoft.com/office/powerpoint/2010/main" val="24980780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7793037" cy="146208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182688" y="2017713"/>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162050" y="6243638"/>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657600" y="6243638"/>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7042150" y="6243638"/>
            <a:ext cx="1905000" cy="457200"/>
          </a:xfrm>
        </p:spPr>
        <p:txBody>
          <a:bodyPr/>
          <a:lstStyle>
            <a:lvl1pPr>
              <a:defRPr/>
            </a:lvl1pPr>
          </a:lstStyle>
          <a:p>
            <a:fld id="{6D379D87-C013-41E4-BD15-A8BD1C3EBF60}" type="slidenum">
              <a:rPr lang="en-US"/>
              <a:pPr/>
              <a:t>‹#›</a:t>
            </a:fld>
            <a:endParaRPr lang="en-US"/>
          </a:p>
        </p:txBody>
      </p:sp>
    </p:spTree>
    <p:extLst>
      <p:ext uri="{BB962C8B-B14F-4D97-AF65-F5344CB8AC3E}">
        <p14:creationId xmlns:p14="http://schemas.microsoft.com/office/powerpoint/2010/main" val="2541081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8CBDC65-D626-4A14-8236-9FAA924EA458}" type="datetimeFigureOut">
              <a:rPr lang="en-US" smtClean="0"/>
              <a:t>10/8/2018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EAC940-A818-40D7-8F7D-30E8544F0416}" type="slidenum">
              <a:rPr lang="en-US" smtClean="0"/>
              <a:t>‹#›</a:t>
            </a:fld>
            <a:endParaRPr lang="en-US"/>
          </a:p>
        </p:txBody>
      </p:sp>
    </p:spTree>
    <p:extLst>
      <p:ext uri="{BB962C8B-B14F-4D97-AF65-F5344CB8AC3E}">
        <p14:creationId xmlns:p14="http://schemas.microsoft.com/office/powerpoint/2010/main" val="1701354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CBDC65-D626-4A14-8236-9FAA924EA458}" type="datetimeFigureOut">
              <a:rPr lang="en-US" smtClean="0"/>
              <a:t>10/8/2018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EAC940-A818-40D7-8F7D-30E8544F0416}" type="slidenum">
              <a:rPr lang="en-US" smtClean="0"/>
              <a:t>‹#›</a:t>
            </a:fld>
            <a:endParaRPr lang="en-US"/>
          </a:p>
        </p:txBody>
      </p:sp>
    </p:spTree>
    <p:extLst>
      <p:ext uri="{BB962C8B-B14F-4D97-AF65-F5344CB8AC3E}">
        <p14:creationId xmlns:p14="http://schemas.microsoft.com/office/powerpoint/2010/main" val="4013328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8CBDC65-D626-4A14-8236-9FAA924EA458}" type="datetimeFigureOut">
              <a:rPr lang="en-US" smtClean="0"/>
              <a:t>10/8/2018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EAC940-A818-40D7-8F7D-30E8544F0416}" type="slidenum">
              <a:rPr lang="en-US" smtClean="0"/>
              <a:t>‹#›</a:t>
            </a:fld>
            <a:endParaRPr lang="en-US"/>
          </a:p>
        </p:txBody>
      </p:sp>
    </p:spTree>
    <p:extLst>
      <p:ext uri="{BB962C8B-B14F-4D97-AF65-F5344CB8AC3E}">
        <p14:creationId xmlns:p14="http://schemas.microsoft.com/office/powerpoint/2010/main" val="2757030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8CBDC65-D626-4A14-8236-9FAA924EA458}" type="datetimeFigureOut">
              <a:rPr lang="en-US" smtClean="0"/>
              <a:t>10/8/2018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EAC940-A818-40D7-8F7D-30E8544F0416}" type="slidenum">
              <a:rPr lang="en-US" smtClean="0"/>
              <a:t>‹#›</a:t>
            </a:fld>
            <a:endParaRPr lang="en-US"/>
          </a:p>
        </p:txBody>
      </p:sp>
    </p:spTree>
    <p:extLst>
      <p:ext uri="{BB962C8B-B14F-4D97-AF65-F5344CB8AC3E}">
        <p14:creationId xmlns:p14="http://schemas.microsoft.com/office/powerpoint/2010/main" val="4240214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8CBDC65-D626-4A14-8236-9FAA924EA458}" type="datetimeFigureOut">
              <a:rPr lang="en-US" smtClean="0"/>
              <a:t>10/8/2018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EAC940-A818-40D7-8F7D-30E8544F0416}" type="slidenum">
              <a:rPr lang="en-US" smtClean="0"/>
              <a:t>‹#›</a:t>
            </a:fld>
            <a:endParaRPr lang="en-US"/>
          </a:p>
        </p:txBody>
      </p:sp>
    </p:spTree>
    <p:extLst>
      <p:ext uri="{BB962C8B-B14F-4D97-AF65-F5344CB8AC3E}">
        <p14:creationId xmlns:p14="http://schemas.microsoft.com/office/powerpoint/2010/main" val="2874993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CBDC65-D626-4A14-8236-9FAA924EA458}" type="datetimeFigureOut">
              <a:rPr lang="en-US" smtClean="0"/>
              <a:t>10/8/2018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EAC940-A818-40D7-8F7D-30E8544F0416}" type="slidenum">
              <a:rPr lang="en-US" smtClean="0"/>
              <a:t>‹#›</a:t>
            </a:fld>
            <a:endParaRPr lang="en-US"/>
          </a:p>
        </p:txBody>
      </p:sp>
    </p:spTree>
    <p:extLst>
      <p:ext uri="{BB962C8B-B14F-4D97-AF65-F5344CB8AC3E}">
        <p14:creationId xmlns:p14="http://schemas.microsoft.com/office/powerpoint/2010/main" val="289682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CBDC65-D626-4A14-8236-9FAA924EA458}" type="datetimeFigureOut">
              <a:rPr lang="en-US" smtClean="0"/>
              <a:t>10/8/2018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EAC940-A818-40D7-8F7D-30E8544F0416}" type="slidenum">
              <a:rPr lang="en-US" smtClean="0"/>
              <a:t>‹#›</a:t>
            </a:fld>
            <a:endParaRPr lang="en-US"/>
          </a:p>
        </p:txBody>
      </p:sp>
    </p:spTree>
    <p:extLst>
      <p:ext uri="{BB962C8B-B14F-4D97-AF65-F5344CB8AC3E}">
        <p14:creationId xmlns:p14="http://schemas.microsoft.com/office/powerpoint/2010/main" val="2010976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CBDC65-D626-4A14-8236-9FAA924EA458}" type="datetimeFigureOut">
              <a:rPr lang="en-US" smtClean="0"/>
              <a:t>10/8/2018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EAC940-A818-40D7-8F7D-30E8544F0416}" type="slidenum">
              <a:rPr lang="en-US" smtClean="0"/>
              <a:t>‹#›</a:t>
            </a:fld>
            <a:endParaRPr lang="en-US"/>
          </a:p>
        </p:txBody>
      </p:sp>
    </p:spTree>
    <p:extLst>
      <p:ext uri="{BB962C8B-B14F-4D97-AF65-F5344CB8AC3E}">
        <p14:creationId xmlns:p14="http://schemas.microsoft.com/office/powerpoint/2010/main" val="528763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CBDC65-D626-4A14-8236-9FAA924EA458}" type="datetimeFigureOut">
              <a:rPr lang="en-US" smtClean="0"/>
              <a:t>10/8/2018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EAC940-A818-40D7-8F7D-30E8544F0416}" type="slidenum">
              <a:rPr lang="en-US" smtClean="0"/>
              <a:t>‹#›</a:t>
            </a:fld>
            <a:endParaRPr lang="en-US"/>
          </a:p>
        </p:txBody>
      </p:sp>
    </p:spTree>
    <p:extLst>
      <p:ext uri="{BB962C8B-B14F-4D97-AF65-F5344CB8AC3E}">
        <p14:creationId xmlns:p14="http://schemas.microsoft.com/office/powerpoint/2010/main" val="41165296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7.gi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gif"/></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2.png"/><Relationship Id="rId4"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13.png"/><Relationship Id="rId4" Type="http://schemas.openxmlformats.org/officeDocument/2006/relationships/oleObject" Target="../embeddings/oleObject2.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flatcap.org/linux-ntfs/ntfs/help/glossary.html#cluster" TargetMode="Externa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flatcap.org/linux-ntfs/ntfs/files/boot.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inform.pucp.edu.pe/~inf232/Ntfs/ntfs_doc_v0.5/concepts/attribute_header.html" TargetMode="External"/><Relationship Id="rId7" Type="http://schemas.openxmlformats.org/officeDocument/2006/relationships/hyperlink" Target="http://inform.pucp.edu.pe/~inf232/Ntfs/ntfs_doc_v0.5/concepts/filename_namespace.html" TargetMode="External"/><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hyperlink" Target="http://inform.pucp.edu.pe/~inf232/Ntfs/ntfs_doc_v0.5/attributes/file_name.html#file_flags" TargetMode="External"/><Relationship Id="rId5" Type="http://schemas.openxmlformats.org/officeDocument/2006/relationships/hyperlink" Target="http://inform.pucp.edu.pe/~inf232/Ntfs/ntfs_doc_v0.5/attributes/file_name.html#file_size" TargetMode="External"/><Relationship Id="rId4" Type="http://schemas.openxmlformats.org/officeDocument/2006/relationships/hyperlink" Target="http://inform.pucp.edu.pe/~inf232/Ntfs/ntfs_doc_v0.5/attributes/file_name.html#file_ref"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flatcap.org/linux-ntfs/ntfs/concepts/index_entry.html" TargetMode="External"/><Relationship Id="rId2" Type="http://schemas.openxmlformats.org/officeDocument/2006/relationships/hyperlink" Target="https://flatcap.org/linux-ntfs/ntfs/concepts/file_record.html" TargetMode="External"/><Relationship Id="rId1" Type="http://schemas.openxmlformats.org/officeDocument/2006/relationships/slideLayout" Target="../slideLayouts/slideLayout2.xml"/><Relationship Id="rId5" Type="http://schemas.openxmlformats.org/officeDocument/2006/relationships/hyperlink" Target="https://flatcap.org/linux-ntfs/ntfs/concepts/restart.html" TargetMode="External"/><Relationship Id="rId4" Type="http://schemas.openxmlformats.org/officeDocument/2006/relationships/hyperlink" Target="https://flatcap.org/linux-ntfs/ntfs/files/logfile.html"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hyperlink" Target="https://www.youtube.com/watch?v=xW5UwDztkX4" TargetMode="External"/><Relationship Id="rId7" Type="http://schemas.openxmlformats.org/officeDocument/2006/relationships/hyperlink" Target="http://amanda.secured.org/ntfs-mft-record-parsing-parser/" TargetMode="External"/><Relationship Id="rId2" Type="http://schemas.openxmlformats.org/officeDocument/2006/relationships/hyperlink" Target="http://www.cse.scu.edu/~tschwarz/COEN252_09/Lectures/NTFS.html" TargetMode="External"/><Relationship Id="rId1" Type="http://schemas.openxmlformats.org/officeDocument/2006/relationships/slideLayout" Target="../slideLayouts/slideLayout2.xml"/><Relationship Id="rId6" Type="http://schemas.openxmlformats.org/officeDocument/2006/relationships/hyperlink" Target="http://www.kes.talktalk.net/ntfs/" TargetMode="External"/><Relationship Id="rId5" Type="http://schemas.openxmlformats.org/officeDocument/2006/relationships/hyperlink" Target="http://thestarman.pcministry.com/asm/mbr/NTFSBR.htm" TargetMode="External"/><Relationship Id="rId4" Type="http://schemas.openxmlformats.org/officeDocument/2006/relationships/hyperlink" Target="https://docs.microsoft.com/en-us/windows-server/storage/disk-management/change-an-mbr-disk-into-a-gpt-disk"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New Technology File </a:t>
            </a:r>
            <a:r>
              <a:rPr lang="en-US" dirty="0" smtClean="0"/>
              <a:t>System(NTFS)</a:t>
            </a:r>
            <a:endParaRPr lang="en-US" dirty="0"/>
          </a:p>
        </p:txBody>
      </p:sp>
      <p:sp>
        <p:nvSpPr>
          <p:cNvPr id="3" name="Subtitle 2"/>
          <p:cNvSpPr>
            <a:spLocks noGrp="1"/>
          </p:cNvSpPr>
          <p:nvPr>
            <p:ph type="subTitle" idx="1"/>
          </p:nvPr>
        </p:nvSpPr>
        <p:spPr/>
        <p:txBody>
          <a:bodyPr/>
          <a:lstStyle/>
          <a:p>
            <a:r>
              <a:rPr lang="en-US" dirty="0" smtClean="0"/>
              <a:t>See FileSystem_intro.pdf</a:t>
            </a:r>
            <a:endParaRPr lang="en-US" dirty="0"/>
          </a:p>
        </p:txBody>
      </p:sp>
    </p:spTree>
    <p:extLst>
      <p:ext uri="{BB962C8B-B14F-4D97-AF65-F5344CB8AC3E}">
        <p14:creationId xmlns:p14="http://schemas.microsoft.com/office/powerpoint/2010/main" val="2481413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Boot </a:t>
            </a:r>
            <a:r>
              <a:rPr lang="en-US" dirty="0" smtClean="0"/>
              <a:t>Record</a:t>
            </a:r>
            <a:endParaRPr lang="en-US" dirty="0"/>
          </a:p>
        </p:txBody>
      </p:sp>
      <p:sp>
        <p:nvSpPr>
          <p:cNvPr id="3" name="Content Placeholder 2"/>
          <p:cNvSpPr>
            <a:spLocks noGrp="1"/>
          </p:cNvSpPr>
          <p:nvPr>
            <p:ph idx="1"/>
          </p:nvPr>
        </p:nvSpPr>
        <p:spPr/>
        <p:txBody>
          <a:bodyPr>
            <a:normAutofit fontScale="85000" lnSpcReduction="20000"/>
          </a:bodyPr>
          <a:lstStyle/>
          <a:p>
            <a:r>
              <a:rPr lang="en-US" dirty="0"/>
              <a:t>When a pc is booted up there is a defined process to go through to present a usable system. </a:t>
            </a:r>
            <a:endParaRPr lang="en-US" dirty="0" smtClean="0"/>
          </a:p>
          <a:p>
            <a:r>
              <a:rPr lang="en-US" dirty="0" smtClean="0"/>
              <a:t>In </a:t>
            </a:r>
            <a:r>
              <a:rPr lang="en-US" dirty="0"/>
              <a:t>a rather extreme simplification, on a </a:t>
            </a:r>
            <a:r>
              <a:rPr lang="en-US" dirty="0" err="1"/>
              <a:t>powerup</a:t>
            </a:r>
            <a:r>
              <a:rPr lang="en-US" dirty="0"/>
              <a:t> up or reset the CPU's registers will be </a:t>
            </a:r>
            <a:r>
              <a:rPr lang="en-US" dirty="0" smtClean="0"/>
              <a:t>initialized </a:t>
            </a:r>
            <a:r>
              <a:rPr lang="en-US" dirty="0"/>
              <a:t>with default values and the Extended Instruction Pointer (EIP), which holds the address of the instruction being executed by the </a:t>
            </a:r>
            <a:r>
              <a:rPr lang="en-US" dirty="0" err="1"/>
              <a:t>cpu</a:t>
            </a:r>
            <a:r>
              <a:rPr lang="en-US" dirty="0"/>
              <a:t>, will be set. This initial instruction is a jump to the BIOS entry point. The BIOS code runs a power-on self test (POST) and then locates the Master Boot Record at sector 0 on the disk.</a:t>
            </a:r>
          </a:p>
          <a:p>
            <a:r>
              <a:rPr lang="en-US" dirty="0"/>
              <a:t>The BIOS loads the MBR into RAM and transfers execution to the MBR boot code, which in turn checks the partition table within the MBR for an active partition. The MBR code loads the </a:t>
            </a:r>
            <a:r>
              <a:rPr lang="en-US" dirty="0" smtClean="0"/>
              <a:t>boot sector code </a:t>
            </a:r>
            <a:r>
              <a:rPr lang="en-US" dirty="0"/>
              <a:t>from the selected partition, which in turn loads the operating system kernel, completing the startup procedure.</a:t>
            </a:r>
          </a:p>
          <a:p>
            <a:endParaRPr lang="en-US" dirty="0"/>
          </a:p>
        </p:txBody>
      </p:sp>
    </p:spTree>
    <p:extLst>
      <p:ext uri="{BB962C8B-B14F-4D97-AF65-F5344CB8AC3E}">
        <p14:creationId xmlns:p14="http://schemas.microsoft.com/office/powerpoint/2010/main" val="22734575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booting</a:t>
            </a:r>
            <a:endParaRPr lang="en-US" dirty="0"/>
          </a:p>
        </p:txBody>
      </p:sp>
      <p:sp>
        <p:nvSpPr>
          <p:cNvPr id="3" name="Content Placeholder 2"/>
          <p:cNvSpPr>
            <a:spLocks noGrp="1"/>
          </p:cNvSpPr>
          <p:nvPr>
            <p:ph idx="1"/>
          </p:nvPr>
        </p:nvSpPr>
        <p:spPr>
          <a:xfrm>
            <a:off x="489857" y="1567543"/>
            <a:ext cx="8025493" cy="4609420"/>
          </a:xfrm>
        </p:spPr>
        <p:txBody>
          <a:bodyPr>
            <a:normAutofit fontScale="70000" lnSpcReduction="20000"/>
          </a:bodyPr>
          <a:lstStyle/>
          <a:p>
            <a:r>
              <a:rPr lang="en-US" dirty="0"/>
              <a:t>Now the </a:t>
            </a:r>
            <a:r>
              <a:rPr lang="en-US" dirty="0" smtClean="0"/>
              <a:t>PC </a:t>
            </a:r>
            <a:r>
              <a:rPr lang="en-US" dirty="0"/>
              <a:t>has been booted into an NTFS </a:t>
            </a:r>
            <a:r>
              <a:rPr lang="en-US" dirty="0" smtClean="0"/>
              <a:t>partition. </a:t>
            </a:r>
          </a:p>
          <a:p>
            <a:r>
              <a:rPr lang="en-US" dirty="0" smtClean="0"/>
              <a:t>In NTFS</a:t>
            </a:r>
          </a:p>
          <a:p>
            <a:pPr lvl="1"/>
            <a:r>
              <a:rPr lang="en-US" dirty="0"/>
              <a:t>everything is a </a:t>
            </a:r>
            <a:r>
              <a:rPr lang="en-US" dirty="0" smtClean="0"/>
              <a:t>file</a:t>
            </a:r>
          </a:p>
          <a:p>
            <a:pPr lvl="1"/>
            <a:r>
              <a:rPr lang="en-US" dirty="0"/>
              <a:t>the description of every </a:t>
            </a:r>
            <a:r>
              <a:rPr lang="en-US" dirty="0" smtClean="0"/>
              <a:t>file (record) is held in </a:t>
            </a:r>
            <a:r>
              <a:rPr lang="en-US" dirty="0" smtClean="0">
                <a:solidFill>
                  <a:srgbClr val="FF0000"/>
                </a:solidFill>
              </a:rPr>
              <a:t>MFT</a:t>
            </a:r>
          </a:p>
          <a:p>
            <a:r>
              <a:rPr lang="en-US" dirty="0" smtClean="0"/>
              <a:t>MFT components</a:t>
            </a:r>
          </a:p>
          <a:p>
            <a:pPr lvl="1"/>
            <a:r>
              <a:rPr lang="en-US" dirty="0"/>
              <a:t>Record </a:t>
            </a:r>
            <a:endParaRPr lang="en-US" dirty="0" smtClean="0"/>
          </a:p>
          <a:p>
            <a:pPr lvl="2"/>
            <a:r>
              <a:rPr lang="en-US" dirty="0" smtClean="0"/>
              <a:t>describe </a:t>
            </a:r>
            <a:r>
              <a:rPr lang="en-US" dirty="0"/>
              <a:t>every </a:t>
            </a:r>
            <a:r>
              <a:rPr lang="en-US" dirty="0" smtClean="0"/>
              <a:t>file/ directory  </a:t>
            </a:r>
          </a:p>
          <a:p>
            <a:pPr lvl="2"/>
            <a:r>
              <a:rPr lang="en-US" dirty="0" smtClean="0"/>
              <a:t>1024-byte </a:t>
            </a:r>
          </a:p>
          <a:p>
            <a:pPr lvl="1"/>
            <a:r>
              <a:rPr lang="en-US" dirty="0" smtClean="0"/>
              <a:t>System or metadata records</a:t>
            </a:r>
          </a:p>
          <a:p>
            <a:pPr lvl="2"/>
            <a:r>
              <a:rPr lang="en-US" dirty="0" smtClean="0"/>
              <a:t>describe MFT itself</a:t>
            </a:r>
          </a:p>
          <a:p>
            <a:pPr lvl="2"/>
            <a:r>
              <a:rPr lang="en-US" dirty="0" smtClean="0"/>
              <a:t>16 records</a:t>
            </a:r>
          </a:p>
          <a:p>
            <a:pPr lvl="2"/>
            <a:r>
              <a:rPr lang="en-US" dirty="0"/>
              <a:t>with names beginning with $ and a capital letter. </a:t>
            </a:r>
          </a:p>
          <a:p>
            <a:r>
              <a:rPr lang="en-US" dirty="0" smtClean="0"/>
              <a:t>Other MFT attributes</a:t>
            </a:r>
          </a:p>
          <a:p>
            <a:pPr lvl="1"/>
            <a:r>
              <a:rPr lang="en-US" dirty="0" smtClean="0"/>
              <a:t>forever </a:t>
            </a:r>
            <a:r>
              <a:rPr lang="en-US" dirty="0"/>
              <a:t>expanding</a:t>
            </a:r>
          </a:p>
          <a:p>
            <a:pPr lvl="1"/>
            <a:r>
              <a:rPr lang="en-US" dirty="0"/>
              <a:t>with a default size of 12.5% of the </a:t>
            </a:r>
            <a:r>
              <a:rPr lang="en-US" dirty="0" smtClean="0"/>
              <a:t>partition</a:t>
            </a:r>
          </a:p>
          <a:p>
            <a:pPr lvl="1"/>
            <a:r>
              <a:rPr lang="en-US" dirty="0"/>
              <a:t>No MFT record is ever removed from the MFT, they are reused. </a:t>
            </a:r>
            <a:endParaRPr lang="en-US" dirty="0" smtClean="0"/>
          </a:p>
          <a:p>
            <a:pPr lvl="1"/>
            <a:r>
              <a:rPr lang="en-US" dirty="0" smtClean="0"/>
              <a:t>When </a:t>
            </a:r>
            <a:r>
              <a:rPr lang="en-US" dirty="0"/>
              <a:t>a file or directory is deleted its record is flagged as deleted and is then available for re-use in future file or directory allocations.</a:t>
            </a:r>
          </a:p>
          <a:p>
            <a:endParaRPr lang="en-US" dirty="0" smtClean="0"/>
          </a:p>
        </p:txBody>
      </p:sp>
    </p:spTree>
    <p:extLst>
      <p:ext uri="{BB962C8B-B14F-4D97-AF65-F5344CB8AC3E}">
        <p14:creationId xmlns:p14="http://schemas.microsoft.com/office/powerpoint/2010/main" val="23783576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7211" y="336431"/>
            <a:ext cx="8637803" cy="5676831"/>
          </a:xfrm>
          <a:prstGeom prst="rect">
            <a:avLst/>
          </a:prstGeom>
        </p:spPr>
      </p:pic>
      <p:sp>
        <p:nvSpPr>
          <p:cNvPr id="5" name="Rectangle 4"/>
          <p:cNvSpPr/>
          <p:nvPr/>
        </p:nvSpPr>
        <p:spPr>
          <a:xfrm>
            <a:off x="552090" y="6211669"/>
            <a:ext cx="6047118" cy="369332"/>
          </a:xfrm>
          <a:prstGeom prst="rect">
            <a:avLst/>
          </a:prstGeom>
        </p:spPr>
        <p:txBody>
          <a:bodyPr wrap="square">
            <a:spAutoFit/>
          </a:bodyPr>
          <a:lstStyle/>
          <a:p>
            <a:r>
              <a:rPr lang="en-US" dirty="0" smtClean="0"/>
              <a:t>https://www.youtube.com/watch?v=xW5UwDztkX4</a:t>
            </a:r>
            <a:endParaRPr lang="en-US" dirty="0"/>
          </a:p>
        </p:txBody>
      </p:sp>
    </p:spTree>
    <p:extLst>
      <p:ext uri="{BB962C8B-B14F-4D97-AF65-F5344CB8AC3E}">
        <p14:creationId xmlns:p14="http://schemas.microsoft.com/office/powerpoint/2010/main" val="14390093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36171" y="1468889"/>
            <a:ext cx="6793611" cy="5013554"/>
          </a:xfrm>
          <a:prstGeom prst="rect">
            <a:avLst/>
          </a:prstGeom>
        </p:spPr>
      </p:pic>
      <p:sp>
        <p:nvSpPr>
          <p:cNvPr id="3" name="Title 2"/>
          <p:cNvSpPr>
            <a:spLocks noGrp="1"/>
          </p:cNvSpPr>
          <p:nvPr>
            <p:ph type="title"/>
          </p:nvPr>
        </p:nvSpPr>
        <p:spPr/>
        <p:txBody>
          <a:bodyPr/>
          <a:lstStyle/>
          <a:p>
            <a:r>
              <a:rPr lang="en-US" dirty="0"/>
              <a:t>System file records in the MFT</a:t>
            </a:r>
          </a:p>
        </p:txBody>
      </p:sp>
    </p:spTree>
    <p:extLst>
      <p:ext uri="{BB962C8B-B14F-4D97-AF65-F5344CB8AC3E}">
        <p14:creationId xmlns:p14="http://schemas.microsoft.com/office/powerpoint/2010/main" val="24135461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6429" y="242662"/>
            <a:ext cx="7886700" cy="1325563"/>
          </a:xfrm>
        </p:spPr>
        <p:txBody>
          <a:bodyPr/>
          <a:lstStyle/>
          <a:p>
            <a:r>
              <a:rPr lang="en-US" dirty="0" smtClean="0"/>
              <a:t>Another view of Structure of NTFS</a:t>
            </a:r>
            <a:endParaRPr lang="en-US" dirty="0"/>
          </a:p>
        </p:txBody>
      </p:sp>
      <p:sp>
        <p:nvSpPr>
          <p:cNvPr id="7" name="Content Placeholder 6"/>
          <p:cNvSpPr>
            <a:spLocks noGrp="1"/>
          </p:cNvSpPr>
          <p:nvPr>
            <p:ph idx="1"/>
          </p:nvPr>
        </p:nvSpPr>
        <p:spPr>
          <a:xfrm>
            <a:off x="517890" y="2408252"/>
            <a:ext cx="7997460" cy="4351338"/>
          </a:xfrm>
        </p:spPr>
        <p:txBody>
          <a:bodyPr>
            <a:normAutofit/>
          </a:bodyPr>
          <a:lstStyle/>
          <a:p>
            <a:r>
              <a:rPr lang="en-US" dirty="0" smtClean="0"/>
              <a:t>Boot Sector (VBR)</a:t>
            </a:r>
          </a:p>
          <a:p>
            <a:pPr lvl="1"/>
            <a:r>
              <a:rPr lang="en-US" dirty="0"/>
              <a:t>Contain the starting address of MFT</a:t>
            </a:r>
          </a:p>
          <a:p>
            <a:r>
              <a:rPr lang="en-US" dirty="0" smtClean="0"/>
              <a:t>Master File Table</a:t>
            </a:r>
          </a:p>
          <a:p>
            <a:pPr lvl="1"/>
            <a:r>
              <a:rPr lang="en-US" dirty="0" smtClean="0"/>
              <a:t>is </a:t>
            </a:r>
            <a:r>
              <a:rPr lang="en-US" dirty="0"/>
              <a:t>a database </a:t>
            </a:r>
            <a:r>
              <a:rPr lang="en-US" dirty="0" smtClean="0"/>
              <a:t>for every </a:t>
            </a:r>
            <a:r>
              <a:rPr lang="en-US" dirty="0"/>
              <a:t>file and </a:t>
            </a:r>
            <a:r>
              <a:rPr lang="en-US" dirty="0" smtClean="0"/>
              <a:t>directory</a:t>
            </a:r>
          </a:p>
          <a:p>
            <a:pPr lvl="1"/>
            <a:r>
              <a:rPr lang="en-US" dirty="0" smtClean="0"/>
              <a:t>Contains all file information, </a:t>
            </a:r>
          </a:p>
          <a:p>
            <a:pPr lvl="2"/>
            <a:r>
              <a:rPr lang="en-US" dirty="0" smtClean="0"/>
              <a:t>Created, deleted, updated</a:t>
            </a:r>
          </a:p>
          <a:p>
            <a:r>
              <a:rPr lang="en-US" dirty="0" smtClean="0"/>
              <a:t>File System Data</a:t>
            </a:r>
          </a:p>
        </p:txBody>
      </p:sp>
      <p:pic>
        <p:nvPicPr>
          <p:cNvPr id="1026" name="Picture 2" descr="clip_image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6967" y="3295512"/>
            <a:ext cx="1958874" cy="3319203"/>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www.cse.scu.edu/~tschwarz/COEN252_09/Images/NTFS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29" y="1472230"/>
            <a:ext cx="7419975" cy="819151"/>
          </a:xfrm>
          <a:prstGeom prst="rect">
            <a:avLst/>
          </a:prstGeom>
          <a:noFill/>
          <a:extLst>
            <a:ext uri="{909E8E84-426E-40dd-AFC4-6F175D3DCCD1}">
              <a14:hiddenFill xmlns:a14="http://schemas.microsoft.com/office/drawing/2010/main" xmlns="">
                <a:solidFill>
                  <a:srgbClr val="FFFFFF"/>
                </a:solidFill>
              </a14:hiddenFill>
            </a:ext>
          </a:extLst>
        </p:spPr>
      </p:pic>
      <p:cxnSp>
        <p:nvCxnSpPr>
          <p:cNvPr id="9" name="Straight Arrow Connector 8"/>
          <p:cNvCxnSpPr>
            <a:endCxn id="1026" idx="0"/>
          </p:cNvCxnSpPr>
          <p:nvPr/>
        </p:nvCxnSpPr>
        <p:spPr>
          <a:xfrm>
            <a:off x="2257584" y="2085428"/>
            <a:ext cx="5568820" cy="1210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53345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170" y="195793"/>
            <a:ext cx="7886700" cy="1325563"/>
          </a:xfrm>
        </p:spPr>
        <p:txBody>
          <a:bodyPr/>
          <a:lstStyle/>
          <a:p>
            <a:r>
              <a:rPr lang="en-US" dirty="0"/>
              <a:t>NTFS boot sector layout.</a:t>
            </a:r>
          </a:p>
        </p:txBody>
      </p:sp>
      <p:pic>
        <p:nvPicPr>
          <p:cNvPr id="2050" name="Picture 2" descr="http://www.cse.scu.edu/~tschwarz/COEN252_09/Images/NTSF4.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170" y="1521356"/>
            <a:ext cx="5700855" cy="5184244"/>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554291493"/>
              </p:ext>
            </p:extLst>
          </p:nvPr>
        </p:nvGraphicFramePr>
        <p:xfrm>
          <a:off x="6266624" y="1981926"/>
          <a:ext cx="2626524" cy="1830555"/>
        </p:xfrm>
        <a:graphic>
          <a:graphicData uri="http://schemas.openxmlformats.org/drawingml/2006/table">
            <a:tbl>
              <a:tblPr>
                <a:tableStyleId>{08FB837D-C827-4EFA-A057-4D05807E0F7C}</a:tableStyleId>
              </a:tblPr>
              <a:tblGrid>
                <a:gridCol w="514502"/>
                <a:gridCol w="631178"/>
                <a:gridCol w="1480844"/>
              </a:tblGrid>
              <a:tr h="523675">
                <a:tc>
                  <a:txBody>
                    <a:bodyPr/>
                    <a:lstStyle/>
                    <a:p>
                      <a:pPr algn="ctr"/>
                      <a:r>
                        <a:rPr lang="en-US" sz="1100" dirty="0">
                          <a:effectLst/>
                        </a:rPr>
                        <a:t>Offset</a:t>
                      </a:r>
                      <a:endParaRPr lang="en-US" sz="1100" dirty="0">
                        <a:effectLst/>
                        <a:latin typeface="Times New Roman" panose="02020603050405020304" pitchFamily="18" charset="0"/>
                      </a:endParaRPr>
                    </a:p>
                  </a:txBody>
                  <a:tcPr marL="19050" marR="19050" marT="19050" marB="19050" anchor="ctr"/>
                </a:tc>
                <a:tc>
                  <a:txBody>
                    <a:bodyPr/>
                    <a:lstStyle/>
                    <a:p>
                      <a:pPr algn="ctr"/>
                      <a:r>
                        <a:rPr lang="en-US" sz="1100" dirty="0">
                          <a:effectLst/>
                        </a:rPr>
                        <a:t>Length of Field</a:t>
                      </a:r>
                      <a:endParaRPr lang="en-US" sz="1100" dirty="0">
                        <a:effectLst/>
                        <a:latin typeface="Times New Roman" panose="02020603050405020304" pitchFamily="18" charset="0"/>
                      </a:endParaRPr>
                    </a:p>
                  </a:txBody>
                  <a:tcPr marL="19050" marR="19050" marT="19050" marB="19050" anchor="ctr"/>
                </a:tc>
                <a:tc>
                  <a:txBody>
                    <a:bodyPr/>
                    <a:lstStyle/>
                    <a:p>
                      <a:pPr algn="ctr"/>
                      <a:r>
                        <a:rPr lang="en-US" sz="1100" dirty="0">
                          <a:effectLst/>
                        </a:rPr>
                        <a:t>Meaning</a:t>
                      </a:r>
                      <a:endParaRPr lang="en-US" sz="1100" dirty="0">
                        <a:effectLst/>
                        <a:latin typeface="Times New Roman" panose="02020603050405020304" pitchFamily="18" charset="0"/>
                      </a:endParaRPr>
                    </a:p>
                  </a:txBody>
                  <a:tcPr marL="19050" marR="19050" marT="19050" marB="19050" anchor="ctr"/>
                </a:tc>
              </a:tr>
              <a:tr h="220228">
                <a:tc>
                  <a:txBody>
                    <a:bodyPr/>
                    <a:lstStyle/>
                    <a:p>
                      <a:pPr algn="ctr"/>
                      <a:r>
                        <a:rPr lang="en-US" sz="1100" dirty="0" smtClean="0">
                          <a:effectLst/>
                        </a:rPr>
                        <a:t>0x00</a:t>
                      </a:r>
                      <a:endParaRPr lang="en-US" sz="1100" dirty="0">
                        <a:effectLst/>
                        <a:latin typeface="Times New Roman" panose="02020603050405020304" pitchFamily="18" charset="0"/>
                      </a:endParaRPr>
                    </a:p>
                  </a:txBody>
                  <a:tcPr marL="19050" marR="19050" marT="19050" marB="19050" anchor="ctr"/>
                </a:tc>
                <a:tc>
                  <a:txBody>
                    <a:bodyPr/>
                    <a:lstStyle/>
                    <a:p>
                      <a:pPr algn="ctr"/>
                      <a:r>
                        <a:rPr lang="en-US" sz="1100" dirty="0">
                          <a:effectLst/>
                        </a:rPr>
                        <a:t>3B</a:t>
                      </a:r>
                      <a:endParaRPr lang="en-US" sz="1100" dirty="0">
                        <a:effectLst/>
                        <a:latin typeface="Times New Roman" panose="02020603050405020304" pitchFamily="18" charset="0"/>
                      </a:endParaRPr>
                    </a:p>
                  </a:txBody>
                  <a:tcPr marL="19050" marR="19050" marT="19050" marB="19050" anchor="ctr"/>
                </a:tc>
                <a:tc>
                  <a:txBody>
                    <a:bodyPr/>
                    <a:lstStyle/>
                    <a:p>
                      <a:pPr algn="ctr"/>
                      <a:r>
                        <a:rPr lang="en-US" sz="1100" dirty="0">
                          <a:effectLst/>
                        </a:rPr>
                        <a:t>Jump Instruction</a:t>
                      </a:r>
                      <a:endParaRPr lang="en-US" sz="1100" dirty="0">
                        <a:effectLst/>
                        <a:latin typeface="Times New Roman" panose="02020603050405020304" pitchFamily="18" charset="0"/>
                      </a:endParaRPr>
                    </a:p>
                  </a:txBody>
                  <a:tcPr marL="19050" marR="19050" marT="19050" marB="19050" anchor="ctr"/>
                </a:tc>
              </a:tr>
              <a:tr h="220228">
                <a:tc>
                  <a:txBody>
                    <a:bodyPr/>
                    <a:lstStyle/>
                    <a:p>
                      <a:pPr algn="ctr"/>
                      <a:r>
                        <a:rPr lang="en-US" sz="1100">
                          <a:effectLst/>
                        </a:rPr>
                        <a:t>0x03</a:t>
                      </a:r>
                      <a:endParaRPr lang="en-US" sz="1100">
                        <a:effectLst/>
                        <a:latin typeface="Times New Roman" panose="02020603050405020304" pitchFamily="18" charset="0"/>
                      </a:endParaRPr>
                    </a:p>
                  </a:txBody>
                  <a:tcPr marL="19050" marR="19050" marT="19050" marB="19050" anchor="ctr"/>
                </a:tc>
                <a:tc>
                  <a:txBody>
                    <a:bodyPr/>
                    <a:lstStyle/>
                    <a:p>
                      <a:pPr algn="ctr"/>
                      <a:r>
                        <a:rPr lang="en-US" sz="1100" dirty="0">
                          <a:effectLst/>
                        </a:rPr>
                        <a:t>8B</a:t>
                      </a:r>
                      <a:endParaRPr lang="en-US" sz="1100" dirty="0">
                        <a:effectLst/>
                        <a:latin typeface="Times New Roman" panose="02020603050405020304" pitchFamily="18" charset="0"/>
                      </a:endParaRPr>
                    </a:p>
                  </a:txBody>
                  <a:tcPr marL="19050" marR="19050" marT="19050" marB="19050" anchor="ctr"/>
                </a:tc>
                <a:tc>
                  <a:txBody>
                    <a:bodyPr/>
                    <a:lstStyle/>
                    <a:p>
                      <a:pPr algn="ctr"/>
                      <a:r>
                        <a:rPr lang="en-US" sz="1100" dirty="0">
                          <a:effectLst/>
                        </a:rPr>
                        <a:t>OEM ID</a:t>
                      </a:r>
                      <a:endParaRPr lang="en-US" sz="1100" dirty="0">
                        <a:effectLst/>
                        <a:latin typeface="Times New Roman" panose="02020603050405020304" pitchFamily="18" charset="0"/>
                      </a:endParaRPr>
                    </a:p>
                  </a:txBody>
                  <a:tcPr marL="19050" marR="19050" marT="19050" marB="19050" anchor="ctr"/>
                </a:tc>
              </a:tr>
              <a:tr h="220228">
                <a:tc>
                  <a:txBody>
                    <a:bodyPr/>
                    <a:lstStyle/>
                    <a:p>
                      <a:pPr algn="ctr"/>
                      <a:r>
                        <a:rPr lang="en-US" sz="1100">
                          <a:effectLst/>
                        </a:rPr>
                        <a:t>0x0B</a:t>
                      </a:r>
                      <a:endParaRPr lang="en-US" sz="1100">
                        <a:effectLst/>
                        <a:latin typeface="Times New Roman" panose="02020603050405020304" pitchFamily="18" charset="0"/>
                      </a:endParaRPr>
                    </a:p>
                  </a:txBody>
                  <a:tcPr marL="19050" marR="19050" marT="19050" marB="19050" anchor="ctr"/>
                </a:tc>
                <a:tc>
                  <a:txBody>
                    <a:bodyPr/>
                    <a:lstStyle/>
                    <a:p>
                      <a:pPr algn="ctr"/>
                      <a:r>
                        <a:rPr lang="en-US" sz="1100">
                          <a:effectLst/>
                        </a:rPr>
                        <a:t>25B</a:t>
                      </a:r>
                      <a:endParaRPr lang="en-US" sz="1100">
                        <a:effectLst/>
                        <a:latin typeface="Times New Roman" panose="02020603050405020304" pitchFamily="18" charset="0"/>
                      </a:endParaRPr>
                    </a:p>
                  </a:txBody>
                  <a:tcPr marL="19050" marR="19050" marT="19050" marB="19050" anchor="ctr"/>
                </a:tc>
                <a:tc>
                  <a:txBody>
                    <a:bodyPr/>
                    <a:lstStyle/>
                    <a:p>
                      <a:pPr algn="ctr"/>
                      <a:r>
                        <a:rPr lang="en-US" sz="1100" dirty="0">
                          <a:effectLst/>
                        </a:rPr>
                        <a:t>BPB</a:t>
                      </a:r>
                      <a:endParaRPr lang="en-US" sz="1100" dirty="0">
                        <a:effectLst/>
                        <a:latin typeface="Times New Roman" panose="02020603050405020304" pitchFamily="18" charset="0"/>
                      </a:endParaRPr>
                    </a:p>
                  </a:txBody>
                  <a:tcPr marL="19050" marR="19050" marT="19050" marB="19050" anchor="ctr"/>
                </a:tc>
              </a:tr>
              <a:tr h="220228">
                <a:tc>
                  <a:txBody>
                    <a:bodyPr/>
                    <a:lstStyle/>
                    <a:p>
                      <a:pPr algn="ctr"/>
                      <a:r>
                        <a:rPr lang="en-US" sz="1100">
                          <a:effectLst/>
                        </a:rPr>
                        <a:t>0x24</a:t>
                      </a:r>
                      <a:endParaRPr lang="en-US" sz="1100">
                        <a:effectLst/>
                        <a:latin typeface="Times New Roman" panose="02020603050405020304" pitchFamily="18" charset="0"/>
                      </a:endParaRPr>
                    </a:p>
                  </a:txBody>
                  <a:tcPr marL="19050" marR="19050" marT="19050" marB="19050" anchor="ctr"/>
                </a:tc>
                <a:tc>
                  <a:txBody>
                    <a:bodyPr/>
                    <a:lstStyle/>
                    <a:p>
                      <a:pPr algn="ctr"/>
                      <a:r>
                        <a:rPr lang="en-US" sz="1100">
                          <a:effectLst/>
                        </a:rPr>
                        <a:t>48B</a:t>
                      </a:r>
                      <a:endParaRPr lang="en-US" sz="1100">
                        <a:effectLst/>
                        <a:latin typeface="Times New Roman" panose="02020603050405020304" pitchFamily="18" charset="0"/>
                      </a:endParaRPr>
                    </a:p>
                  </a:txBody>
                  <a:tcPr marL="19050" marR="19050" marT="19050" marB="19050" anchor="ctr"/>
                </a:tc>
                <a:tc>
                  <a:txBody>
                    <a:bodyPr/>
                    <a:lstStyle/>
                    <a:p>
                      <a:pPr algn="ctr"/>
                      <a:r>
                        <a:rPr lang="en-US" sz="1100" dirty="0">
                          <a:effectLst/>
                        </a:rPr>
                        <a:t>Extended BPB</a:t>
                      </a:r>
                      <a:endParaRPr lang="en-US" sz="1100" dirty="0">
                        <a:effectLst/>
                        <a:latin typeface="Times New Roman" panose="02020603050405020304" pitchFamily="18" charset="0"/>
                      </a:endParaRPr>
                    </a:p>
                  </a:txBody>
                  <a:tcPr marL="19050" marR="19050" marT="19050" marB="19050" anchor="ctr"/>
                </a:tc>
              </a:tr>
              <a:tr h="220228">
                <a:tc>
                  <a:txBody>
                    <a:bodyPr/>
                    <a:lstStyle/>
                    <a:p>
                      <a:pPr algn="ctr"/>
                      <a:r>
                        <a:rPr lang="en-US" sz="1100">
                          <a:effectLst/>
                        </a:rPr>
                        <a:t>0x54</a:t>
                      </a:r>
                      <a:endParaRPr lang="en-US" sz="1100">
                        <a:effectLst/>
                        <a:latin typeface="Times New Roman" panose="02020603050405020304" pitchFamily="18" charset="0"/>
                      </a:endParaRPr>
                    </a:p>
                  </a:txBody>
                  <a:tcPr marL="19050" marR="19050" marT="19050" marB="19050" anchor="ctr"/>
                </a:tc>
                <a:tc>
                  <a:txBody>
                    <a:bodyPr/>
                    <a:lstStyle/>
                    <a:p>
                      <a:pPr algn="ctr"/>
                      <a:r>
                        <a:rPr lang="en-US" sz="1100">
                          <a:effectLst/>
                        </a:rPr>
                        <a:t>426B</a:t>
                      </a:r>
                      <a:endParaRPr lang="en-US" sz="1100">
                        <a:effectLst/>
                        <a:latin typeface="Times New Roman" panose="02020603050405020304" pitchFamily="18" charset="0"/>
                      </a:endParaRPr>
                    </a:p>
                  </a:txBody>
                  <a:tcPr marL="19050" marR="19050" marT="19050" marB="19050" anchor="ctr"/>
                </a:tc>
                <a:tc>
                  <a:txBody>
                    <a:bodyPr/>
                    <a:lstStyle/>
                    <a:p>
                      <a:pPr algn="ctr"/>
                      <a:r>
                        <a:rPr lang="en-US" sz="1100" dirty="0">
                          <a:effectLst/>
                        </a:rPr>
                        <a:t>Bootstrap Code.</a:t>
                      </a:r>
                      <a:endParaRPr lang="en-US" sz="1100" dirty="0">
                        <a:effectLst/>
                        <a:latin typeface="Times New Roman" panose="02020603050405020304" pitchFamily="18" charset="0"/>
                      </a:endParaRPr>
                    </a:p>
                  </a:txBody>
                  <a:tcPr marL="19050" marR="19050" marT="19050" marB="19050" anchor="ctr"/>
                </a:tc>
              </a:tr>
              <a:tr h="145400">
                <a:tc>
                  <a:txBody>
                    <a:bodyPr/>
                    <a:lstStyle/>
                    <a:p>
                      <a:pPr algn="ctr"/>
                      <a:r>
                        <a:rPr lang="en-US" sz="1100" dirty="0">
                          <a:effectLst/>
                        </a:rPr>
                        <a:t>0x1 </a:t>
                      </a:r>
                      <a:r>
                        <a:rPr lang="en-US" sz="1100" dirty="0" smtClean="0">
                          <a:effectLst/>
                        </a:rPr>
                        <a:t>FE</a:t>
                      </a:r>
                      <a:endParaRPr lang="en-US" sz="1100" dirty="0">
                        <a:effectLst/>
                        <a:latin typeface="Times New Roman" panose="02020603050405020304" pitchFamily="18" charset="0"/>
                      </a:endParaRPr>
                    </a:p>
                  </a:txBody>
                  <a:tcPr marL="19050" marR="19050" marT="19050" marB="19050" anchor="ctr"/>
                </a:tc>
                <a:tc>
                  <a:txBody>
                    <a:bodyPr/>
                    <a:lstStyle/>
                    <a:p>
                      <a:pPr algn="ctr"/>
                      <a:r>
                        <a:rPr lang="en-US" sz="1100" dirty="0">
                          <a:effectLst/>
                        </a:rPr>
                        <a:t>2B</a:t>
                      </a:r>
                      <a:endParaRPr lang="en-US" sz="1100" dirty="0">
                        <a:effectLst/>
                        <a:latin typeface="Times New Roman" panose="02020603050405020304" pitchFamily="18" charset="0"/>
                      </a:endParaRPr>
                    </a:p>
                  </a:txBody>
                  <a:tcPr marL="19050" marR="19050" marT="19050" marB="19050" anchor="ctr"/>
                </a:tc>
                <a:tc>
                  <a:txBody>
                    <a:bodyPr/>
                    <a:lstStyle/>
                    <a:p>
                      <a:pPr algn="ctr"/>
                      <a:r>
                        <a:rPr lang="en-US" sz="1100" dirty="0">
                          <a:effectLst/>
                        </a:rPr>
                        <a:t>End of Sector Marker</a:t>
                      </a:r>
                      <a:endParaRPr lang="en-US" sz="1100" dirty="0">
                        <a:effectLst/>
                        <a:latin typeface="Times New Roman" panose="02020603050405020304" pitchFamily="18" charset="0"/>
                      </a:endParaRPr>
                    </a:p>
                  </a:txBody>
                  <a:tcPr marL="19050" marR="19050" marT="19050" marB="19050" anchor="ctr"/>
                </a:tc>
              </a:tr>
            </a:tbl>
          </a:graphicData>
        </a:graphic>
      </p:graphicFrame>
      <p:cxnSp>
        <p:nvCxnSpPr>
          <p:cNvPr id="6" name="Straight Arrow Connector 5"/>
          <p:cNvCxnSpPr/>
          <p:nvPr/>
        </p:nvCxnSpPr>
        <p:spPr>
          <a:xfrm flipH="1" flipV="1">
            <a:off x="1497027" y="1981926"/>
            <a:ext cx="4769597" cy="599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3018330" y="1981927"/>
            <a:ext cx="3188261" cy="79550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9" name="Rectangle 8"/>
          <p:cNvSpPr/>
          <p:nvPr/>
        </p:nvSpPr>
        <p:spPr>
          <a:xfrm>
            <a:off x="6206591" y="4297482"/>
            <a:ext cx="2686557" cy="954107"/>
          </a:xfrm>
          <a:prstGeom prst="rect">
            <a:avLst/>
          </a:prstGeom>
        </p:spPr>
        <p:txBody>
          <a:bodyPr wrap="square">
            <a:spAutoFit/>
          </a:bodyPr>
          <a:lstStyle/>
          <a:p>
            <a:r>
              <a:rPr lang="en-US" sz="1400" i="0" dirty="0" smtClean="0">
                <a:solidFill>
                  <a:srgbClr val="222222"/>
                </a:solidFill>
                <a:effectLst/>
                <a:latin typeface="Arial" panose="020B0604020202020204" pitchFamily="34" charset="0"/>
              </a:rPr>
              <a:t>BPB: BIOS parameter block:</a:t>
            </a:r>
          </a:p>
          <a:p>
            <a:r>
              <a:rPr lang="en-US" sz="1400" dirty="0" smtClean="0"/>
              <a:t>--describe the physical information/layout of a data storage</a:t>
            </a:r>
            <a:endParaRPr lang="en-US" sz="1400" dirty="0"/>
          </a:p>
        </p:txBody>
      </p:sp>
      <p:cxnSp>
        <p:nvCxnSpPr>
          <p:cNvPr id="11" name="Straight Arrow Connector 10"/>
          <p:cNvCxnSpPr/>
          <p:nvPr/>
        </p:nvCxnSpPr>
        <p:spPr>
          <a:xfrm flipH="1">
            <a:off x="4499172" y="3722336"/>
            <a:ext cx="2095837" cy="262182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16" name="Picture 4" descr="http://www.cse.scu.edu/~tschwarz/COEN252_09/Images/NTFS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045" y="51630"/>
            <a:ext cx="4295955" cy="474265"/>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Rectangle 13"/>
          <p:cNvSpPr/>
          <p:nvPr/>
        </p:nvSpPr>
        <p:spPr>
          <a:xfrm>
            <a:off x="4779034" y="0"/>
            <a:ext cx="414068" cy="576455"/>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8" name="Rectangle 17"/>
          <p:cNvSpPr/>
          <p:nvPr/>
        </p:nvSpPr>
        <p:spPr>
          <a:xfrm>
            <a:off x="182604" y="1377291"/>
            <a:ext cx="5959404" cy="5480709"/>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17" name="Straight Arrow Connector 16"/>
          <p:cNvCxnSpPr>
            <a:stCxn id="14" idx="2"/>
          </p:cNvCxnSpPr>
          <p:nvPr/>
        </p:nvCxnSpPr>
        <p:spPr>
          <a:xfrm flipH="1">
            <a:off x="4399472" y="576455"/>
            <a:ext cx="586596" cy="74338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55726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4666"/>
            <a:ext cx="7477041" cy="1212822"/>
          </a:xfrm>
        </p:spPr>
        <p:txBody>
          <a:bodyPr>
            <a:noAutofit/>
          </a:bodyPr>
          <a:lstStyle/>
          <a:p>
            <a:r>
              <a:rPr lang="en-US" sz="3600" dirty="0"/>
              <a:t>NTFS boot sector layout-BPB</a:t>
            </a:r>
          </a:p>
        </p:txBody>
      </p:sp>
      <p:pic>
        <p:nvPicPr>
          <p:cNvPr id="2050" name="Picture 2" descr="http://www.cse.scu.edu/~tschwarz/COEN252_09/Images/NTSF4.GIF"/>
          <p:cNvPicPr>
            <a:picLocks noChangeAspect="1" noChangeArrowheads="1"/>
          </p:cNvPicPr>
          <p:nvPr/>
        </p:nvPicPr>
        <p:blipFill rotWithShape="1">
          <a:blip r:embed="rId2">
            <a:extLst>
              <a:ext uri="{28A0092B-C50C-407E-A947-70E740481C1C}">
                <a14:useLocalDpi xmlns:a14="http://schemas.microsoft.com/office/drawing/2010/main" val="0"/>
              </a:ext>
            </a:extLst>
          </a:blip>
          <a:srcRect b="77489"/>
          <a:stretch/>
        </p:blipFill>
        <p:spPr bwMode="auto">
          <a:xfrm>
            <a:off x="109499" y="2155009"/>
            <a:ext cx="8842181" cy="1810087"/>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10" name="Table 9"/>
          <p:cNvGraphicFramePr>
            <a:graphicFrameLocks noGrp="1"/>
          </p:cNvGraphicFramePr>
          <p:nvPr>
            <p:extLst>
              <p:ext uri="{D42A27DB-BD31-4B8C-83A1-F6EECF244321}">
                <p14:modId xmlns:p14="http://schemas.microsoft.com/office/powerpoint/2010/main" val="728358086"/>
              </p:ext>
            </p:extLst>
          </p:nvPr>
        </p:nvGraphicFramePr>
        <p:xfrm>
          <a:off x="0" y="4302476"/>
          <a:ext cx="9144000" cy="1891977"/>
        </p:xfrm>
        <a:graphic>
          <a:graphicData uri="http://schemas.openxmlformats.org/drawingml/2006/table">
            <a:tbl>
              <a:tblPr>
                <a:tableStyleId>{775DCB02-9BB8-47FD-8907-85C794F793BA}</a:tableStyleId>
              </a:tblPr>
              <a:tblGrid>
                <a:gridCol w="410643"/>
                <a:gridCol w="855000"/>
                <a:gridCol w="1780610"/>
                <a:gridCol w="6097747"/>
              </a:tblGrid>
              <a:tr h="0">
                <a:tc>
                  <a:txBody>
                    <a:bodyPr/>
                    <a:lstStyle/>
                    <a:p>
                      <a:pPr algn="ctr"/>
                      <a:r>
                        <a:rPr lang="en-US" sz="1050" b="1" dirty="0">
                          <a:effectLst/>
                        </a:rPr>
                        <a:t>Offset</a:t>
                      </a:r>
                      <a:endParaRPr lang="en-US" sz="1050" b="1" dirty="0">
                        <a:effectLst/>
                        <a:latin typeface="Times New Roman" panose="02020603050405020304" pitchFamily="18" charset="0"/>
                      </a:endParaRPr>
                    </a:p>
                  </a:txBody>
                  <a:tcPr marL="6881" marR="6881" marT="6881" marB="6881" anchor="ctr"/>
                </a:tc>
                <a:tc>
                  <a:txBody>
                    <a:bodyPr/>
                    <a:lstStyle/>
                    <a:p>
                      <a:pPr algn="ctr"/>
                      <a:r>
                        <a:rPr lang="en-US" sz="1050" b="1" dirty="0">
                          <a:effectLst/>
                        </a:rPr>
                        <a:t>Length of Field</a:t>
                      </a:r>
                      <a:endParaRPr lang="en-US" sz="1050" b="1" dirty="0">
                        <a:effectLst/>
                        <a:latin typeface="Times New Roman" panose="02020603050405020304" pitchFamily="18" charset="0"/>
                      </a:endParaRPr>
                    </a:p>
                  </a:txBody>
                  <a:tcPr marL="6881" marR="6881" marT="6881" marB="6881" anchor="ctr"/>
                </a:tc>
                <a:tc>
                  <a:txBody>
                    <a:bodyPr/>
                    <a:lstStyle/>
                    <a:p>
                      <a:pPr algn="ctr"/>
                      <a:r>
                        <a:rPr lang="en-US" sz="1050" b="1">
                          <a:effectLst/>
                        </a:rPr>
                        <a:t>Typical Value</a:t>
                      </a:r>
                      <a:endParaRPr lang="en-US" sz="1050" b="1">
                        <a:effectLst/>
                        <a:latin typeface="Times New Roman" panose="02020603050405020304" pitchFamily="18" charset="0"/>
                      </a:endParaRPr>
                    </a:p>
                  </a:txBody>
                  <a:tcPr marL="6881" marR="6881" marT="6881" marB="6881" anchor="ctr"/>
                </a:tc>
                <a:tc>
                  <a:txBody>
                    <a:bodyPr/>
                    <a:lstStyle/>
                    <a:p>
                      <a:pPr algn="ctr"/>
                      <a:r>
                        <a:rPr lang="en-US" sz="1050" b="1" dirty="0">
                          <a:effectLst/>
                        </a:rPr>
                        <a:t>Meaning</a:t>
                      </a:r>
                      <a:endParaRPr lang="en-US" sz="1050" b="1" dirty="0">
                        <a:effectLst/>
                        <a:latin typeface="Times New Roman" panose="02020603050405020304" pitchFamily="18" charset="0"/>
                      </a:endParaRPr>
                    </a:p>
                  </a:txBody>
                  <a:tcPr marL="6881" marR="6881" marT="6881" marB="6881" anchor="ctr"/>
                </a:tc>
              </a:tr>
              <a:tr h="211925">
                <a:tc>
                  <a:txBody>
                    <a:bodyPr/>
                    <a:lstStyle/>
                    <a:p>
                      <a:pPr algn="ctr"/>
                      <a:r>
                        <a:rPr lang="en-US" sz="1050" dirty="0" smtClean="0">
                          <a:effectLst/>
                        </a:rPr>
                        <a:t>0x0B</a:t>
                      </a:r>
                      <a:endParaRPr lang="en-US" sz="1050" dirty="0">
                        <a:effectLst/>
                        <a:latin typeface="Times New Roman" panose="02020603050405020304" pitchFamily="18" charset="0"/>
                      </a:endParaRPr>
                    </a:p>
                  </a:txBody>
                  <a:tcPr marL="6881" marR="6881" marT="6881" marB="6881" anchor="ctr"/>
                </a:tc>
                <a:tc>
                  <a:txBody>
                    <a:bodyPr/>
                    <a:lstStyle/>
                    <a:p>
                      <a:pPr algn="ctr"/>
                      <a:r>
                        <a:rPr lang="en-US" sz="1050" dirty="0">
                          <a:effectLst/>
                        </a:rPr>
                        <a:t>2B</a:t>
                      </a:r>
                      <a:endParaRPr lang="en-US" sz="1050" dirty="0">
                        <a:effectLst/>
                        <a:latin typeface="Times New Roman" panose="02020603050405020304" pitchFamily="18" charset="0"/>
                      </a:endParaRPr>
                    </a:p>
                  </a:txBody>
                  <a:tcPr marL="6881" marR="6881" marT="6881" marB="6881" anchor="ctr"/>
                </a:tc>
                <a:tc>
                  <a:txBody>
                    <a:bodyPr/>
                    <a:lstStyle/>
                    <a:p>
                      <a:pPr algn="ctr"/>
                      <a:r>
                        <a:rPr lang="en-US" sz="1050" dirty="0">
                          <a:effectLst/>
                        </a:rPr>
                        <a:t>00 02</a:t>
                      </a:r>
                      <a:endParaRPr lang="en-US" sz="1050" dirty="0">
                        <a:effectLst/>
                        <a:latin typeface="Times New Roman" panose="02020603050405020304" pitchFamily="18" charset="0"/>
                      </a:endParaRPr>
                    </a:p>
                  </a:txBody>
                  <a:tcPr marL="6881" marR="6881" marT="6881" marB="6881" anchor="ctr"/>
                </a:tc>
                <a:tc>
                  <a:txBody>
                    <a:bodyPr/>
                    <a:lstStyle/>
                    <a:p>
                      <a:pPr algn="ctr"/>
                      <a:r>
                        <a:rPr lang="en-US" sz="1050">
                          <a:effectLst/>
                        </a:rPr>
                        <a:t>Bytes per sector. Typical value is 512B per sector</a:t>
                      </a:r>
                      <a:endParaRPr lang="en-US" sz="1050">
                        <a:effectLst/>
                        <a:latin typeface="Times New Roman" panose="02020603050405020304" pitchFamily="18" charset="0"/>
                      </a:endParaRPr>
                    </a:p>
                  </a:txBody>
                  <a:tcPr marL="6881" marR="6881" marT="6881" marB="6881" anchor="ctr"/>
                </a:tc>
              </a:tr>
              <a:tr h="112843">
                <a:tc>
                  <a:txBody>
                    <a:bodyPr/>
                    <a:lstStyle/>
                    <a:p>
                      <a:pPr algn="ctr"/>
                      <a:r>
                        <a:rPr lang="en-US" sz="1050">
                          <a:effectLst/>
                        </a:rPr>
                        <a:t>0x0D</a:t>
                      </a:r>
                      <a:endParaRPr lang="en-US" sz="1050">
                        <a:effectLst/>
                        <a:latin typeface="Times New Roman" panose="02020603050405020304" pitchFamily="18" charset="0"/>
                      </a:endParaRPr>
                    </a:p>
                  </a:txBody>
                  <a:tcPr marL="6881" marR="6881" marT="6881" marB="6881" anchor="ctr"/>
                </a:tc>
                <a:tc>
                  <a:txBody>
                    <a:bodyPr/>
                    <a:lstStyle/>
                    <a:p>
                      <a:pPr algn="ctr"/>
                      <a:r>
                        <a:rPr lang="en-US" sz="1050" dirty="0">
                          <a:effectLst/>
                        </a:rPr>
                        <a:t>1B</a:t>
                      </a:r>
                      <a:endParaRPr lang="en-US" sz="1050" dirty="0">
                        <a:effectLst/>
                        <a:latin typeface="Times New Roman" panose="02020603050405020304" pitchFamily="18" charset="0"/>
                      </a:endParaRPr>
                    </a:p>
                  </a:txBody>
                  <a:tcPr marL="6881" marR="6881" marT="6881" marB="6881" anchor="ctr"/>
                </a:tc>
                <a:tc>
                  <a:txBody>
                    <a:bodyPr/>
                    <a:lstStyle/>
                    <a:p>
                      <a:pPr algn="ctr"/>
                      <a:r>
                        <a:rPr lang="en-US" sz="1050" dirty="0">
                          <a:effectLst/>
                        </a:rPr>
                        <a:t>08.</a:t>
                      </a:r>
                      <a:endParaRPr lang="en-US" sz="1050" dirty="0">
                        <a:effectLst/>
                        <a:latin typeface="Times New Roman" panose="02020603050405020304" pitchFamily="18" charset="0"/>
                      </a:endParaRPr>
                    </a:p>
                  </a:txBody>
                  <a:tcPr marL="6881" marR="6881" marT="6881" marB="6881" anchor="ctr"/>
                </a:tc>
                <a:tc>
                  <a:txBody>
                    <a:bodyPr/>
                    <a:lstStyle/>
                    <a:p>
                      <a:pPr algn="ctr"/>
                      <a:r>
                        <a:rPr lang="en-US" sz="1050">
                          <a:effectLst/>
                        </a:rPr>
                        <a:t>Sectors per Cluster</a:t>
                      </a:r>
                      <a:endParaRPr lang="en-US" sz="1050">
                        <a:effectLst/>
                        <a:latin typeface="Times New Roman" panose="02020603050405020304" pitchFamily="18" charset="0"/>
                      </a:endParaRPr>
                    </a:p>
                  </a:txBody>
                  <a:tcPr marL="6881" marR="6881" marT="6881" marB="6881" anchor="ctr"/>
                </a:tc>
              </a:tr>
              <a:tr h="211925">
                <a:tc>
                  <a:txBody>
                    <a:bodyPr/>
                    <a:lstStyle/>
                    <a:p>
                      <a:pPr algn="ctr"/>
                      <a:r>
                        <a:rPr lang="en-US" sz="1050" dirty="0">
                          <a:effectLst/>
                        </a:rPr>
                        <a:t>0x15</a:t>
                      </a:r>
                      <a:endParaRPr lang="en-US" sz="1050" dirty="0">
                        <a:effectLst/>
                        <a:latin typeface="Times New Roman" panose="02020603050405020304" pitchFamily="18" charset="0"/>
                      </a:endParaRPr>
                    </a:p>
                  </a:txBody>
                  <a:tcPr marL="6881" marR="6881" marT="6881" marB="6881" anchor="ctr"/>
                </a:tc>
                <a:tc>
                  <a:txBody>
                    <a:bodyPr/>
                    <a:lstStyle/>
                    <a:p>
                      <a:pPr algn="ctr"/>
                      <a:r>
                        <a:rPr lang="en-US" sz="1050" dirty="0">
                          <a:effectLst/>
                        </a:rPr>
                        <a:t>1B</a:t>
                      </a:r>
                      <a:endParaRPr lang="en-US" sz="1050" dirty="0">
                        <a:effectLst/>
                        <a:latin typeface="Times New Roman" panose="02020603050405020304" pitchFamily="18" charset="0"/>
                      </a:endParaRPr>
                    </a:p>
                  </a:txBody>
                  <a:tcPr marL="6881" marR="6881" marT="6881" marB="6881" anchor="ctr"/>
                </a:tc>
                <a:tc>
                  <a:txBody>
                    <a:bodyPr/>
                    <a:lstStyle/>
                    <a:p>
                      <a:pPr algn="ctr"/>
                      <a:r>
                        <a:rPr lang="en-US" sz="1050" dirty="0">
                          <a:effectLst/>
                        </a:rPr>
                        <a:t>F8</a:t>
                      </a:r>
                      <a:endParaRPr lang="en-US" sz="1050" dirty="0">
                        <a:effectLst/>
                        <a:latin typeface="Times New Roman" panose="02020603050405020304" pitchFamily="18" charset="0"/>
                      </a:endParaRPr>
                    </a:p>
                  </a:txBody>
                  <a:tcPr marL="6881" marR="6881" marT="6881" marB="6881" anchor="ctr"/>
                </a:tc>
                <a:tc>
                  <a:txBody>
                    <a:bodyPr/>
                    <a:lstStyle/>
                    <a:p>
                      <a:pPr algn="ctr"/>
                      <a:r>
                        <a:rPr lang="en-US" sz="1050" dirty="0">
                          <a:effectLst/>
                        </a:rPr>
                        <a:t>Media descriptor. F8: hard disk; F0: high density floppy.</a:t>
                      </a:r>
                      <a:endParaRPr lang="en-US" sz="1050" dirty="0">
                        <a:effectLst/>
                        <a:latin typeface="Times New Roman" panose="02020603050405020304" pitchFamily="18" charset="0"/>
                      </a:endParaRPr>
                    </a:p>
                  </a:txBody>
                  <a:tcPr marL="6881" marR="6881" marT="6881" marB="6881" anchor="ctr"/>
                </a:tc>
              </a:tr>
              <a:tr h="211925">
                <a:tc>
                  <a:txBody>
                    <a:bodyPr/>
                    <a:lstStyle/>
                    <a:p>
                      <a:pPr algn="ctr"/>
                      <a:r>
                        <a:rPr lang="en-US" sz="1050" dirty="0">
                          <a:effectLst/>
                        </a:rPr>
                        <a:t>0x28</a:t>
                      </a:r>
                      <a:endParaRPr lang="en-US" sz="1050" dirty="0">
                        <a:effectLst/>
                        <a:latin typeface="Times New Roman" panose="02020603050405020304" pitchFamily="18" charset="0"/>
                      </a:endParaRPr>
                    </a:p>
                  </a:txBody>
                  <a:tcPr marL="6881" marR="6881" marT="6881" marB="6881" anchor="ctr"/>
                </a:tc>
                <a:tc>
                  <a:txBody>
                    <a:bodyPr/>
                    <a:lstStyle/>
                    <a:p>
                      <a:pPr algn="ctr"/>
                      <a:r>
                        <a:rPr lang="en-US" sz="1050">
                          <a:effectLst/>
                        </a:rPr>
                        <a:t>8B</a:t>
                      </a:r>
                      <a:endParaRPr lang="en-US" sz="1050">
                        <a:effectLst/>
                        <a:latin typeface="Times New Roman" panose="02020603050405020304" pitchFamily="18" charset="0"/>
                      </a:endParaRPr>
                    </a:p>
                  </a:txBody>
                  <a:tcPr marL="6881" marR="6881" marT="6881" marB="6881" anchor="ctr"/>
                </a:tc>
                <a:tc>
                  <a:txBody>
                    <a:bodyPr/>
                    <a:lstStyle/>
                    <a:p>
                      <a:pPr algn="ctr"/>
                      <a:r>
                        <a:rPr lang="en-US" sz="1050" dirty="0">
                          <a:effectLst/>
                        </a:rPr>
                        <a:t>xx </a:t>
                      </a:r>
                      <a:r>
                        <a:rPr lang="en-US" sz="1050" dirty="0" err="1">
                          <a:effectLst/>
                        </a:rPr>
                        <a:t>xx</a:t>
                      </a:r>
                      <a:r>
                        <a:rPr lang="en-US" sz="1050" dirty="0">
                          <a:effectLst/>
                        </a:rPr>
                        <a:t> </a:t>
                      </a:r>
                      <a:r>
                        <a:rPr lang="en-US" sz="1050" dirty="0" err="1">
                          <a:effectLst/>
                        </a:rPr>
                        <a:t>xx</a:t>
                      </a:r>
                      <a:r>
                        <a:rPr lang="en-US" sz="1050" dirty="0">
                          <a:effectLst/>
                        </a:rPr>
                        <a:t> </a:t>
                      </a:r>
                      <a:r>
                        <a:rPr lang="en-US" sz="1050" dirty="0" err="1">
                          <a:effectLst/>
                        </a:rPr>
                        <a:t>xx</a:t>
                      </a:r>
                      <a:r>
                        <a:rPr lang="en-US" sz="1050" dirty="0">
                          <a:effectLst/>
                        </a:rPr>
                        <a:t> </a:t>
                      </a:r>
                      <a:r>
                        <a:rPr lang="en-US" sz="1050" dirty="0" err="1">
                          <a:effectLst/>
                        </a:rPr>
                        <a:t>xx</a:t>
                      </a:r>
                      <a:r>
                        <a:rPr lang="en-US" sz="1050" dirty="0">
                          <a:effectLst/>
                        </a:rPr>
                        <a:t> </a:t>
                      </a:r>
                      <a:r>
                        <a:rPr lang="en-US" sz="1050" dirty="0" err="1">
                          <a:effectLst/>
                        </a:rPr>
                        <a:t>xx</a:t>
                      </a:r>
                      <a:r>
                        <a:rPr lang="en-US" sz="1050" dirty="0">
                          <a:effectLst/>
                        </a:rPr>
                        <a:t> </a:t>
                      </a:r>
                      <a:r>
                        <a:rPr lang="en-US" sz="1050" dirty="0" err="1">
                          <a:effectLst/>
                        </a:rPr>
                        <a:t>xx</a:t>
                      </a:r>
                      <a:r>
                        <a:rPr lang="en-US" sz="1050" dirty="0">
                          <a:effectLst/>
                        </a:rPr>
                        <a:t> </a:t>
                      </a:r>
                      <a:r>
                        <a:rPr lang="en-US" sz="1050" dirty="0" err="1">
                          <a:effectLst/>
                        </a:rPr>
                        <a:t>xx</a:t>
                      </a:r>
                      <a:endParaRPr lang="en-US" sz="1050" dirty="0">
                        <a:effectLst/>
                        <a:latin typeface="Times New Roman" panose="02020603050405020304" pitchFamily="18" charset="0"/>
                      </a:endParaRPr>
                    </a:p>
                  </a:txBody>
                  <a:tcPr marL="6881" marR="6881" marT="6881" marB="6881" anchor="ctr"/>
                </a:tc>
                <a:tc>
                  <a:txBody>
                    <a:bodyPr/>
                    <a:lstStyle/>
                    <a:p>
                      <a:pPr algn="ctr"/>
                      <a:r>
                        <a:rPr lang="en-US" sz="1050" dirty="0">
                          <a:effectLst/>
                        </a:rPr>
                        <a:t>Total sectors.</a:t>
                      </a:r>
                      <a:endParaRPr lang="en-US" sz="1050" dirty="0">
                        <a:effectLst/>
                        <a:latin typeface="Times New Roman" panose="02020603050405020304" pitchFamily="18" charset="0"/>
                      </a:endParaRPr>
                    </a:p>
                  </a:txBody>
                  <a:tcPr marL="6881" marR="6881" marT="6881" marB="6881" anchor="ctr"/>
                </a:tc>
              </a:tr>
              <a:tr h="211925">
                <a:tc>
                  <a:txBody>
                    <a:bodyPr/>
                    <a:lstStyle/>
                    <a:p>
                      <a:pPr algn="ctr"/>
                      <a:r>
                        <a:rPr lang="en-US" sz="1050">
                          <a:effectLst/>
                        </a:rPr>
                        <a:t>0x30</a:t>
                      </a:r>
                      <a:endParaRPr lang="en-US" sz="1050">
                        <a:effectLst/>
                        <a:latin typeface="Times New Roman" panose="02020603050405020304" pitchFamily="18" charset="0"/>
                      </a:endParaRPr>
                    </a:p>
                  </a:txBody>
                  <a:tcPr marL="6881" marR="6881" marT="6881" marB="6881" anchor="ctr"/>
                </a:tc>
                <a:tc>
                  <a:txBody>
                    <a:bodyPr/>
                    <a:lstStyle/>
                    <a:p>
                      <a:pPr algn="ctr"/>
                      <a:r>
                        <a:rPr lang="en-US" sz="1050">
                          <a:effectLst/>
                        </a:rPr>
                        <a:t>8B</a:t>
                      </a:r>
                      <a:endParaRPr lang="en-US" sz="1050">
                        <a:effectLst/>
                        <a:latin typeface="Times New Roman" panose="02020603050405020304" pitchFamily="18" charset="0"/>
                      </a:endParaRPr>
                    </a:p>
                  </a:txBody>
                  <a:tcPr marL="6881" marR="6881" marT="6881" marB="6881" anchor="ctr"/>
                </a:tc>
                <a:tc>
                  <a:txBody>
                    <a:bodyPr/>
                    <a:lstStyle/>
                    <a:p>
                      <a:pPr algn="ctr"/>
                      <a:r>
                        <a:rPr lang="en-US" sz="1050">
                          <a:effectLst/>
                        </a:rPr>
                        <a:t>xx xx xx xx xx xx xx xx</a:t>
                      </a:r>
                      <a:endParaRPr lang="en-US" sz="1050">
                        <a:effectLst/>
                        <a:latin typeface="Times New Roman" panose="02020603050405020304" pitchFamily="18" charset="0"/>
                      </a:endParaRPr>
                    </a:p>
                  </a:txBody>
                  <a:tcPr marL="6881" marR="6881" marT="6881" marB="6881" anchor="ctr"/>
                </a:tc>
                <a:tc>
                  <a:txBody>
                    <a:bodyPr/>
                    <a:lstStyle/>
                    <a:p>
                      <a:pPr algn="ctr"/>
                      <a:r>
                        <a:rPr lang="en-US" sz="1050" dirty="0" smtClean="0">
                          <a:effectLst/>
                        </a:rPr>
                        <a:t>Start Logical </a:t>
                      </a:r>
                      <a:r>
                        <a:rPr lang="en-US" sz="1050" dirty="0">
                          <a:effectLst/>
                        </a:rPr>
                        <a:t>cluster number for the Master File Table (File $MFT)</a:t>
                      </a:r>
                      <a:endParaRPr lang="en-US" sz="1050" dirty="0">
                        <a:effectLst/>
                        <a:latin typeface="Times New Roman" panose="02020603050405020304" pitchFamily="18" charset="0"/>
                      </a:endParaRPr>
                    </a:p>
                  </a:txBody>
                  <a:tcPr marL="6881" marR="6881" marT="6881" marB="6881" anchor="ctr"/>
                </a:tc>
              </a:tr>
              <a:tr h="311006">
                <a:tc>
                  <a:txBody>
                    <a:bodyPr/>
                    <a:lstStyle/>
                    <a:p>
                      <a:pPr algn="ctr"/>
                      <a:r>
                        <a:rPr lang="en-US" sz="1050">
                          <a:effectLst/>
                        </a:rPr>
                        <a:t>0x38</a:t>
                      </a:r>
                      <a:endParaRPr lang="en-US" sz="1050">
                        <a:effectLst/>
                        <a:latin typeface="Times New Roman" panose="02020603050405020304" pitchFamily="18" charset="0"/>
                      </a:endParaRPr>
                    </a:p>
                  </a:txBody>
                  <a:tcPr marL="6881" marR="6881" marT="6881" marB="6881" anchor="ctr"/>
                </a:tc>
                <a:tc>
                  <a:txBody>
                    <a:bodyPr/>
                    <a:lstStyle/>
                    <a:p>
                      <a:pPr algn="ctr"/>
                      <a:r>
                        <a:rPr lang="en-US" sz="1050">
                          <a:effectLst/>
                        </a:rPr>
                        <a:t>8B</a:t>
                      </a:r>
                      <a:endParaRPr lang="en-US" sz="1050">
                        <a:effectLst/>
                        <a:latin typeface="Times New Roman" panose="02020603050405020304" pitchFamily="18" charset="0"/>
                      </a:endParaRPr>
                    </a:p>
                  </a:txBody>
                  <a:tcPr marL="6881" marR="6881" marT="6881" marB="6881" anchor="ctr"/>
                </a:tc>
                <a:tc>
                  <a:txBody>
                    <a:bodyPr/>
                    <a:lstStyle/>
                    <a:p>
                      <a:pPr algn="ctr"/>
                      <a:r>
                        <a:rPr lang="en-US" sz="1050">
                          <a:effectLst/>
                        </a:rPr>
                        <a:t>xx xx xx xx xx xx xx xx</a:t>
                      </a:r>
                      <a:endParaRPr lang="en-US" sz="1050">
                        <a:effectLst/>
                        <a:latin typeface="Times New Roman" panose="02020603050405020304" pitchFamily="18" charset="0"/>
                      </a:endParaRPr>
                    </a:p>
                  </a:txBody>
                  <a:tcPr marL="6881" marR="6881" marT="6881" marB="6881" anchor="ctr"/>
                </a:tc>
                <a:tc>
                  <a:txBody>
                    <a:bodyPr/>
                    <a:lstStyle/>
                    <a:p>
                      <a:pPr algn="ctr"/>
                      <a:r>
                        <a:rPr lang="en-US" sz="1050" dirty="0" smtClean="0">
                          <a:effectLst/>
                        </a:rPr>
                        <a:t>Start Logical </a:t>
                      </a:r>
                      <a:r>
                        <a:rPr lang="en-US" sz="1050" dirty="0">
                          <a:effectLst/>
                        </a:rPr>
                        <a:t>cluster number for the copy of the Master File Table (File $</a:t>
                      </a:r>
                      <a:r>
                        <a:rPr lang="en-US" sz="1050" dirty="0" err="1">
                          <a:effectLst/>
                        </a:rPr>
                        <a:t>MFTmir</a:t>
                      </a:r>
                      <a:r>
                        <a:rPr lang="en-US" sz="1050" dirty="0">
                          <a:effectLst/>
                        </a:rPr>
                        <a:t>)</a:t>
                      </a:r>
                      <a:endParaRPr lang="en-US" sz="1050" dirty="0">
                        <a:effectLst/>
                        <a:latin typeface="Times New Roman" panose="02020603050405020304" pitchFamily="18" charset="0"/>
                      </a:endParaRPr>
                    </a:p>
                  </a:txBody>
                  <a:tcPr marL="6881" marR="6881" marT="6881" marB="6881" anchor="ctr"/>
                </a:tc>
              </a:tr>
              <a:tr h="59253">
                <a:tc>
                  <a:txBody>
                    <a:bodyPr/>
                    <a:lstStyle/>
                    <a:p>
                      <a:pPr algn="ctr"/>
                      <a:r>
                        <a:rPr lang="en-US" sz="1050">
                          <a:effectLst/>
                        </a:rPr>
                        <a:t>0x40</a:t>
                      </a:r>
                      <a:endParaRPr lang="en-US" sz="1050">
                        <a:effectLst/>
                        <a:latin typeface="Times New Roman" panose="02020603050405020304" pitchFamily="18" charset="0"/>
                      </a:endParaRPr>
                    </a:p>
                  </a:txBody>
                  <a:tcPr marL="6881" marR="6881" marT="6881" marB="6881" anchor="ctr"/>
                </a:tc>
                <a:tc>
                  <a:txBody>
                    <a:bodyPr/>
                    <a:lstStyle/>
                    <a:p>
                      <a:pPr algn="ctr"/>
                      <a:r>
                        <a:rPr lang="en-US" sz="1050" dirty="0">
                          <a:effectLst/>
                        </a:rPr>
                        <a:t>1B</a:t>
                      </a:r>
                      <a:endParaRPr lang="en-US" sz="1050" dirty="0">
                        <a:effectLst/>
                        <a:latin typeface="Times New Roman" panose="02020603050405020304" pitchFamily="18" charset="0"/>
                      </a:endParaRPr>
                    </a:p>
                  </a:txBody>
                  <a:tcPr marL="6881" marR="6881" marT="6881" marB="6881" anchor="ctr"/>
                </a:tc>
                <a:tc>
                  <a:txBody>
                    <a:bodyPr/>
                    <a:lstStyle/>
                    <a:p>
                      <a:pPr algn="ctr"/>
                      <a:r>
                        <a:rPr lang="en-US" sz="1050" dirty="0">
                          <a:effectLst/>
                        </a:rPr>
                        <a:t>F6</a:t>
                      </a:r>
                      <a:endParaRPr lang="en-US" sz="1050" dirty="0">
                        <a:effectLst/>
                        <a:latin typeface="Times New Roman" panose="02020603050405020304" pitchFamily="18" charset="0"/>
                      </a:endParaRPr>
                    </a:p>
                  </a:txBody>
                  <a:tcPr marL="6881" marR="6881" marT="6881" marB="6881" anchor="ctr"/>
                </a:tc>
                <a:tc>
                  <a:txBody>
                    <a:bodyPr/>
                    <a:lstStyle/>
                    <a:p>
                      <a:pPr algn="ctr"/>
                      <a:r>
                        <a:rPr lang="en-US" sz="1050" dirty="0">
                          <a:effectLst/>
                        </a:rPr>
                        <a:t>Clusters per MFT </a:t>
                      </a:r>
                      <a:r>
                        <a:rPr lang="en-US" sz="1050" dirty="0" smtClean="0">
                          <a:effectLst/>
                        </a:rPr>
                        <a:t>Record</a:t>
                      </a:r>
                      <a:endParaRPr lang="en-US" sz="1050" dirty="0">
                        <a:effectLst/>
                        <a:latin typeface="Times New Roman" panose="02020603050405020304" pitchFamily="18" charset="0"/>
                      </a:endParaRPr>
                    </a:p>
                  </a:txBody>
                  <a:tcPr marL="6881" marR="6881" marT="6881" marB="6881" anchor="ctr"/>
                </a:tc>
              </a:tr>
              <a:tr h="211925">
                <a:tc>
                  <a:txBody>
                    <a:bodyPr/>
                    <a:lstStyle/>
                    <a:p>
                      <a:pPr algn="ctr"/>
                      <a:r>
                        <a:rPr lang="en-US" sz="1050" dirty="0">
                          <a:effectLst/>
                        </a:rPr>
                        <a:t>0x48</a:t>
                      </a:r>
                      <a:endParaRPr lang="en-US" sz="1050" dirty="0">
                        <a:effectLst/>
                        <a:latin typeface="Times New Roman" panose="02020603050405020304" pitchFamily="18" charset="0"/>
                      </a:endParaRPr>
                    </a:p>
                  </a:txBody>
                  <a:tcPr marL="6881" marR="6881" marT="6881" marB="6881" anchor="ctr"/>
                </a:tc>
                <a:tc>
                  <a:txBody>
                    <a:bodyPr/>
                    <a:lstStyle/>
                    <a:p>
                      <a:pPr algn="ctr"/>
                      <a:r>
                        <a:rPr lang="en-US" sz="1050" dirty="0">
                          <a:effectLst/>
                        </a:rPr>
                        <a:t>8B</a:t>
                      </a:r>
                      <a:endParaRPr lang="en-US" sz="1050" dirty="0">
                        <a:effectLst/>
                        <a:latin typeface="Times New Roman" panose="02020603050405020304" pitchFamily="18" charset="0"/>
                      </a:endParaRPr>
                    </a:p>
                  </a:txBody>
                  <a:tcPr marL="6881" marR="6881" marT="6881" marB="6881" anchor="ctr"/>
                </a:tc>
                <a:tc>
                  <a:txBody>
                    <a:bodyPr/>
                    <a:lstStyle/>
                    <a:p>
                      <a:pPr algn="ctr"/>
                      <a:r>
                        <a:rPr lang="en-US" sz="1050">
                          <a:effectLst/>
                        </a:rPr>
                        <a:t>xx xx xx xx xx xx xx xx</a:t>
                      </a:r>
                      <a:endParaRPr lang="en-US" sz="1050">
                        <a:effectLst/>
                        <a:latin typeface="Times New Roman" panose="02020603050405020304" pitchFamily="18" charset="0"/>
                      </a:endParaRPr>
                    </a:p>
                  </a:txBody>
                  <a:tcPr marL="6881" marR="6881" marT="6881" marB="6881" anchor="ctr"/>
                </a:tc>
                <a:tc>
                  <a:txBody>
                    <a:bodyPr/>
                    <a:lstStyle/>
                    <a:p>
                      <a:pPr algn="ctr"/>
                      <a:r>
                        <a:rPr lang="en-US" sz="1050" dirty="0">
                          <a:effectLst/>
                        </a:rPr>
                        <a:t>Volume serial number.</a:t>
                      </a:r>
                      <a:endParaRPr lang="en-US" sz="1050" dirty="0">
                        <a:effectLst/>
                        <a:latin typeface="Times New Roman" panose="02020603050405020304" pitchFamily="18" charset="0"/>
                      </a:endParaRPr>
                    </a:p>
                  </a:txBody>
                  <a:tcPr marL="6881" marR="6881" marT="6881" marB="6881" anchor="ctr"/>
                </a:tc>
              </a:tr>
            </a:tbl>
          </a:graphicData>
        </a:graphic>
      </p:graphicFrame>
    </p:spTree>
    <p:extLst>
      <p:ext uri="{BB962C8B-B14F-4D97-AF65-F5344CB8AC3E}">
        <p14:creationId xmlns:p14="http://schemas.microsoft.com/office/powerpoint/2010/main" val="40886375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t>NTFS BPB</a:t>
            </a:r>
          </a:p>
        </p:txBody>
      </p:sp>
      <p:pic>
        <p:nvPicPr>
          <p:cNvPr id="44035" name="Picture 3" descr="NTSF5"/>
          <p:cNvPicPr>
            <a:picLocks noGrp="1" noChangeAspect="1" noChangeArrowheads="1"/>
          </p:cNvPicPr>
          <p:nvPr>
            <p:ph idx="1"/>
          </p:nvPr>
        </p:nvPicPr>
        <p:blipFill>
          <a:blip r:embed="rId3" cstate="print"/>
          <a:srcRect/>
          <a:stretch>
            <a:fillRect/>
          </a:stretch>
        </p:blipFill>
        <p:spPr>
          <a:xfrm>
            <a:off x="0" y="4811713"/>
            <a:ext cx="8955088" cy="2046287"/>
          </a:xfrm>
          <a:noFill/>
          <a:ln/>
        </p:spPr>
      </p:pic>
      <p:sp>
        <p:nvSpPr>
          <p:cNvPr id="44036" name="Rectangle 4"/>
          <p:cNvSpPr>
            <a:spLocks noChangeArrowheads="1"/>
          </p:cNvSpPr>
          <p:nvPr/>
        </p:nvSpPr>
        <p:spPr bwMode="auto">
          <a:xfrm>
            <a:off x="457200" y="1828800"/>
            <a:ext cx="8421688" cy="2438400"/>
          </a:xfrm>
          <a:prstGeom prst="rect">
            <a:avLst/>
          </a:prstGeom>
          <a:noFill/>
          <a:ln w="9525">
            <a:noFill/>
            <a:miter lim="800000"/>
            <a:headEnd/>
            <a:tailEnd/>
          </a:ln>
          <a:effectLst/>
        </p:spPr>
        <p:txBody>
          <a:bodyPr/>
          <a:lstStyle/>
          <a:p>
            <a:pPr marL="342900" indent="-342900" eaLnBrk="1" hangingPunct="1">
              <a:spcBef>
                <a:spcPct val="20000"/>
              </a:spcBef>
              <a:buClr>
                <a:schemeClr val="folHlink"/>
              </a:buClr>
              <a:buSzPct val="60000"/>
              <a:buFont typeface="Wingdings" pitchFamily="2" charset="2"/>
              <a:buChar char="n"/>
            </a:pPr>
            <a:endParaRPr lang="en-US" sz="3200">
              <a:solidFill>
                <a:srgbClr val="000000"/>
              </a:solidFill>
              <a:latin typeface="Times New Roman" pitchFamily="18" charset="0"/>
              <a:cs typeface="Times New Roman" pitchFamily="18" charset="0"/>
            </a:endParaRPr>
          </a:p>
        </p:txBody>
      </p:sp>
      <p:sp>
        <p:nvSpPr>
          <p:cNvPr id="44040" name="Text Box 8"/>
          <p:cNvSpPr txBox="1">
            <a:spLocks noChangeArrowheads="1"/>
          </p:cNvSpPr>
          <p:nvPr/>
        </p:nvSpPr>
        <p:spPr bwMode="auto">
          <a:xfrm>
            <a:off x="533400" y="2286000"/>
            <a:ext cx="8153400" cy="2647950"/>
          </a:xfrm>
          <a:prstGeom prst="rect">
            <a:avLst/>
          </a:prstGeom>
          <a:noFill/>
          <a:ln w="9525">
            <a:noFill/>
            <a:miter lim="800000"/>
            <a:headEnd/>
            <a:tailEnd/>
          </a:ln>
          <a:effectLst/>
        </p:spPr>
        <p:txBody>
          <a:bodyPr>
            <a:spAutoFit/>
          </a:bodyPr>
          <a:lstStyle/>
          <a:p>
            <a:pPr>
              <a:spcBef>
                <a:spcPct val="50000"/>
              </a:spcBef>
            </a:pPr>
            <a:r>
              <a:rPr lang="en-US" sz="2400"/>
              <a:t>0x0B	Bytes per sector:	00 02 </a:t>
            </a:r>
            <a:r>
              <a:rPr lang="en-US" sz="2400">
                <a:sym typeface="Wingdings" pitchFamily="2" charset="2"/>
              </a:rPr>
              <a:t> 0200 = 512 decimal</a:t>
            </a:r>
          </a:p>
          <a:p>
            <a:pPr>
              <a:spcBef>
                <a:spcPct val="50000"/>
              </a:spcBef>
            </a:pPr>
            <a:r>
              <a:rPr lang="en-US" sz="2400">
                <a:sym typeface="Wingdings" pitchFamily="2" charset="2"/>
              </a:rPr>
              <a:t>0x0D 	Sectors per cluster:	0x 08	</a:t>
            </a:r>
          </a:p>
          <a:p>
            <a:pPr>
              <a:spcBef>
                <a:spcPct val="50000"/>
              </a:spcBef>
            </a:pPr>
            <a:r>
              <a:rPr lang="en-US" sz="2400">
                <a:sym typeface="Wingdings" pitchFamily="2" charset="2"/>
              </a:rPr>
              <a:t>0x0E	Reserved sectors 0x 00 00</a:t>
            </a:r>
          </a:p>
          <a:p>
            <a:pPr>
              <a:spcBef>
                <a:spcPct val="50000"/>
              </a:spcBef>
            </a:pPr>
            <a:endParaRPr lang="en-US" sz="2400">
              <a:sym typeface="Wingdings" pitchFamily="2" charset="2"/>
            </a:endParaRPr>
          </a:p>
          <a:p>
            <a:pPr>
              <a:spcBef>
                <a:spcPct val="50000"/>
              </a:spcBef>
            </a:pPr>
            <a:endParaRPr lang="en-US" sz="2400"/>
          </a:p>
        </p:txBody>
      </p:sp>
      <p:sp>
        <p:nvSpPr>
          <p:cNvPr id="44041" name="Line 9"/>
          <p:cNvSpPr>
            <a:spLocks noChangeShapeType="1"/>
          </p:cNvSpPr>
          <p:nvPr/>
        </p:nvSpPr>
        <p:spPr bwMode="auto">
          <a:xfrm>
            <a:off x="7905919" y="2581358"/>
            <a:ext cx="18881" cy="2295441"/>
          </a:xfrm>
          <a:prstGeom prst="line">
            <a:avLst/>
          </a:prstGeom>
          <a:noFill/>
          <a:ln w="9525">
            <a:solidFill>
              <a:schemeClr val="tx1"/>
            </a:solidFill>
            <a:round/>
            <a:headEnd/>
            <a:tailEnd type="triangle" w="med" len="med"/>
          </a:ln>
          <a:effectLst/>
        </p:spPr>
        <p:txBody>
          <a:bodyPr/>
          <a:lstStyle/>
          <a:p>
            <a:endParaRPr lang="en-US"/>
          </a:p>
        </p:txBody>
      </p:sp>
      <p:sp>
        <p:nvSpPr>
          <p:cNvPr id="44042" name="Line 10"/>
          <p:cNvSpPr>
            <a:spLocks noChangeShapeType="1"/>
          </p:cNvSpPr>
          <p:nvPr/>
        </p:nvSpPr>
        <p:spPr bwMode="auto">
          <a:xfrm>
            <a:off x="5029200" y="3048000"/>
            <a:ext cx="3581400" cy="1828800"/>
          </a:xfrm>
          <a:prstGeom prst="line">
            <a:avLst/>
          </a:prstGeom>
          <a:noFill/>
          <a:ln w="9525">
            <a:solidFill>
              <a:schemeClr val="tx1"/>
            </a:solidFill>
            <a:round/>
            <a:headEnd/>
            <a:tailEnd type="triangle" w="med" len="med"/>
          </a:ln>
          <a:effectLst/>
        </p:spPr>
        <p:txBody>
          <a:bodyPr/>
          <a:lstStyle/>
          <a:p>
            <a:endParaRPr lang="en-US"/>
          </a:p>
        </p:txBody>
      </p:sp>
    </p:spTree>
    <p:extLst>
      <p:ext uri="{BB962C8B-B14F-4D97-AF65-F5344CB8AC3E}">
        <p14:creationId xmlns:p14="http://schemas.microsoft.com/office/powerpoint/2010/main" val="35401419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NTFS BPB</a:t>
            </a:r>
          </a:p>
        </p:txBody>
      </p:sp>
      <p:pic>
        <p:nvPicPr>
          <p:cNvPr id="18438" name="Picture 6" descr="NTSF5"/>
          <p:cNvPicPr>
            <a:picLocks noGrp="1" noChangeAspect="1" noChangeArrowheads="1"/>
          </p:cNvPicPr>
          <p:nvPr>
            <p:ph idx="1"/>
          </p:nvPr>
        </p:nvPicPr>
        <p:blipFill>
          <a:blip r:embed="rId3" cstate="print"/>
          <a:srcRect/>
          <a:stretch>
            <a:fillRect/>
          </a:stretch>
        </p:blipFill>
        <p:spPr>
          <a:xfrm>
            <a:off x="0" y="4811713"/>
            <a:ext cx="8955088" cy="2046287"/>
          </a:xfrm>
          <a:noFill/>
          <a:ln/>
        </p:spPr>
      </p:pic>
      <p:sp>
        <p:nvSpPr>
          <p:cNvPr id="18440" name="Rectangle 8"/>
          <p:cNvSpPr>
            <a:spLocks noChangeArrowheads="1"/>
          </p:cNvSpPr>
          <p:nvPr/>
        </p:nvSpPr>
        <p:spPr bwMode="auto">
          <a:xfrm>
            <a:off x="457200" y="1828800"/>
            <a:ext cx="8421688" cy="2438400"/>
          </a:xfrm>
          <a:prstGeom prst="rect">
            <a:avLst/>
          </a:prstGeom>
          <a:noFill/>
          <a:ln w="9525">
            <a:noFill/>
            <a:miter lim="800000"/>
            <a:headEnd/>
            <a:tailEnd/>
          </a:ln>
          <a:effectLst/>
        </p:spPr>
        <p:txBody>
          <a:bodyPr/>
          <a:lstStyle/>
          <a:p>
            <a:pPr marL="342900" indent="-342900" eaLnBrk="1" hangingPunct="1">
              <a:spcBef>
                <a:spcPct val="20000"/>
              </a:spcBef>
              <a:buClr>
                <a:schemeClr val="folHlink"/>
              </a:buClr>
              <a:buSzPct val="60000"/>
              <a:buFont typeface="Wingdings" pitchFamily="2" charset="2"/>
              <a:buChar char="n"/>
            </a:pPr>
            <a:r>
              <a:rPr lang="en-US" sz="3200" dirty="0">
                <a:solidFill>
                  <a:srgbClr val="000000"/>
                </a:solidFill>
                <a:latin typeface="Times New Roman" pitchFamily="18" charset="0"/>
                <a:cs typeface="Times New Roman" pitchFamily="18" charset="0"/>
              </a:rPr>
              <a:t>0x15: Media Descriptor:  F8 is hard drive, F0 is floppy.</a:t>
            </a:r>
          </a:p>
          <a:p>
            <a:pPr marL="342900" indent="-342900" eaLnBrk="1" hangingPunct="1">
              <a:spcBef>
                <a:spcPct val="20000"/>
              </a:spcBef>
              <a:buClr>
                <a:schemeClr val="folHlink"/>
              </a:buClr>
              <a:buSzPct val="60000"/>
              <a:buFont typeface="Wingdings" pitchFamily="2" charset="2"/>
              <a:buChar char="n"/>
            </a:pPr>
            <a:r>
              <a:rPr lang="en-US" sz="3200" dirty="0">
                <a:solidFill>
                  <a:srgbClr val="000000"/>
                </a:solidFill>
                <a:latin typeface="Times New Roman" pitchFamily="18" charset="0"/>
                <a:cs typeface="Times New Roman" pitchFamily="18" charset="0"/>
              </a:rPr>
              <a:t>0x28 Total number of sectors: F7AF4E0900000000  </a:t>
            </a:r>
            <a:r>
              <a:rPr lang="en-US" sz="3200" dirty="0">
                <a:solidFill>
                  <a:srgbClr val="000000"/>
                </a:solidFill>
                <a:latin typeface="Times New Roman" pitchFamily="18" charset="0"/>
                <a:cs typeface="Times New Roman" pitchFamily="18" charset="0"/>
                <a:sym typeface="Wingdings" pitchFamily="2" charset="2"/>
              </a:rPr>
              <a:t> 000000094EAFF7  156,151,799 sectors, i.e. ~80GB</a:t>
            </a:r>
            <a:endParaRPr lang="en-US" sz="3200" dirty="0">
              <a:solidFill>
                <a:srgbClr val="000000"/>
              </a:solidFill>
              <a:latin typeface="Times New Roman" pitchFamily="18" charset="0"/>
              <a:cs typeface="Times New Roman" pitchFamily="18" charset="0"/>
            </a:endParaRPr>
          </a:p>
        </p:txBody>
      </p:sp>
      <p:sp>
        <p:nvSpPr>
          <p:cNvPr id="18446" name="Oval 14"/>
          <p:cNvSpPr>
            <a:spLocks noChangeArrowheads="1"/>
          </p:cNvSpPr>
          <p:nvPr/>
        </p:nvSpPr>
        <p:spPr bwMode="auto">
          <a:xfrm>
            <a:off x="3505200" y="4876800"/>
            <a:ext cx="914400" cy="685800"/>
          </a:xfrm>
          <a:prstGeom prst="ellipse">
            <a:avLst/>
          </a:prstGeom>
          <a:solidFill>
            <a:schemeClr val="hlink">
              <a:alpha val="50000"/>
            </a:schemeClr>
          </a:solidFill>
          <a:ln w="9525">
            <a:solidFill>
              <a:schemeClr val="tx1"/>
            </a:solidFill>
            <a:round/>
            <a:headEnd/>
            <a:tailEnd/>
          </a:ln>
          <a:effectLst/>
        </p:spPr>
        <p:txBody>
          <a:bodyPr wrap="none" anchor="ctr"/>
          <a:lstStyle/>
          <a:p>
            <a:endParaRPr lang="en-US"/>
          </a:p>
        </p:txBody>
      </p:sp>
      <p:sp>
        <p:nvSpPr>
          <p:cNvPr id="18447" name="Oval 15"/>
          <p:cNvSpPr>
            <a:spLocks noChangeArrowheads="1"/>
          </p:cNvSpPr>
          <p:nvPr/>
        </p:nvSpPr>
        <p:spPr bwMode="auto">
          <a:xfrm>
            <a:off x="5486400" y="5257800"/>
            <a:ext cx="3657600" cy="685800"/>
          </a:xfrm>
          <a:prstGeom prst="ellipse">
            <a:avLst/>
          </a:prstGeom>
          <a:solidFill>
            <a:schemeClr val="hlink">
              <a:alpha val="50000"/>
            </a:schemeClr>
          </a:solidFill>
          <a:ln w="9525">
            <a:solidFill>
              <a:schemeClr val="tx1"/>
            </a:solidFill>
            <a:round/>
            <a:headEnd/>
            <a:tailEnd/>
          </a:ln>
          <a:effectLst/>
        </p:spPr>
        <p:txBody>
          <a:bodyPr wrap="none" anchor="ctr"/>
          <a:lstStyle/>
          <a:p>
            <a:endParaRPr lang="en-US"/>
          </a:p>
        </p:txBody>
      </p:sp>
      <p:cxnSp>
        <p:nvCxnSpPr>
          <p:cNvPr id="3" name="Straight Arrow Connector 2"/>
          <p:cNvCxnSpPr/>
          <p:nvPr/>
        </p:nvCxnSpPr>
        <p:spPr>
          <a:xfrm flipH="1">
            <a:off x="4110754" y="2322414"/>
            <a:ext cx="1149069" cy="2489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6238959" y="4046018"/>
            <a:ext cx="744468" cy="1140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1130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t>NTFS BPB</a:t>
            </a:r>
          </a:p>
        </p:txBody>
      </p:sp>
      <p:pic>
        <p:nvPicPr>
          <p:cNvPr id="45059" name="Picture 3" descr="NTSF5"/>
          <p:cNvPicPr>
            <a:picLocks noGrp="1" noChangeAspect="1" noChangeArrowheads="1"/>
          </p:cNvPicPr>
          <p:nvPr>
            <p:ph idx="1"/>
          </p:nvPr>
        </p:nvPicPr>
        <p:blipFill>
          <a:blip r:embed="rId3" cstate="print"/>
          <a:srcRect/>
          <a:stretch>
            <a:fillRect/>
          </a:stretch>
        </p:blipFill>
        <p:spPr>
          <a:xfrm>
            <a:off x="0" y="4811713"/>
            <a:ext cx="8955088" cy="2046287"/>
          </a:xfrm>
          <a:noFill/>
          <a:ln/>
        </p:spPr>
      </p:pic>
      <p:sp>
        <p:nvSpPr>
          <p:cNvPr id="45060" name="Rectangle 4"/>
          <p:cNvSpPr>
            <a:spLocks noChangeArrowheads="1"/>
          </p:cNvSpPr>
          <p:nvPr/>
        </p:nvSpPr>
        <p:spPr bwMode="auto">
          <a:xfrm>
            <a:off x="457200" y="1828800"/>
            <a:ext cx="8421688" cy="2438400"/>
          </a:xfrm>
          <a:prstGeom prst="rect">
            <a:avLst/>
          </a:prstGeom>
          <a:noFill/>
          <a:ln w="9525">
            <a:noFill/>
            <a:miter lim="800000"/>
            <a:headEnd/>
            <a:tailEnd/>
          </a:ln>
          <a:effectLst/>
        </p:spPr>
        <p:txBody>
          <a:bodyPr/>
          <a:lstStyle/>
          <a:p>
            <a:pPr marL="342900" indent="-342900" eaLnBrk="1" hangingPunct="1">
              <a:spcBef>
                <a:spcPct val="20000"/>
              </a:spcBef>
              <a:buClr>
                <a:schemeClr val="folHlink"/>
              </a:buClr>
              <a:buSzPct val="60000"/>
              <a:buFont typeface="Wingdings" pitchFamily="2" charset="2"/>
              <a:buChar char="n"/>
            </a:pPr>
            <a:r>
              <a:rPr lang="en-US" sz="3200" dirty="0">
                <a:solidFill>
                  <a:srgbClr val="000000"/>
                </a:solidFill>
                <a:latin typeface="Times New Roman" pitchFamily="18" charset="0"/>
                <a:cs typeface="Times New Roman" pitchFamily="18" charset="0"/>
              </a:rPr>
              <a:t>0x30: </a:t>
            </a:r>
            <a:r>
              <a:rPr lang="en-US" sz="3200" dirty="0" smtClean="0">
                <a:solidFill>
                  <a:srgbClr val="000000"/>
                </a:solidFill>
                <a:latin typeface="Times New Roman" pitchFamily="18" charset="0"/>
                <a:cs typeface="Times New Roman" pitchFamily="18" charset="0"/>
              </a:rPr>
              <a:t>Starting logical </a:t>
            </a:r>
            <a:r>
              <a:rPr lang="en-US" sz="3200" dirty="0">
                <a:solidFill>
                  <a:srgbClr val="000000"/>
                </a:solidFill>
                <a:latin typeface="Times New Roman" pitchFamily="18" charset="0"/>
                <a:cs typeface="Times New Roman" pitchFamily="18" charset="0"/>
              </a:rPr>
              <a:t>cluster number for MFT copy 1: cluster C07FE9 (File $MFT)</a:t>
            </a:r>
          </a:p>
          <a:p>
            <a:pPr marL="342900" indent="-342900" eaLnBrk="1" hangingPunct="1">
              <a:spcBef>
                <a:spcPct val="20000"/>
              </a:spcBef>
              <a:buClr>
                <a:schemeClr val="folHlink"/>
              </a:buClr>
              <a:buSzPct val="60000"/>
              <a:buFont typeface="Wingdings" pitchFamily="2" charset="2"/>
              <a:buChar char="n"/>
            </a:pPr>
            <a:r>
              <a:rPr lang="en-US" sz="3200" dirty="0">
                <a:solidFill>
                  <a:srgbClr val="000000"/>
                </a:solidFill>
                <a:latin typeface="Times New Roman" pitchFamily="18" charset="0"/>
                <a:cs typeface="Times New Roman" pitchFamily="18" charset="0"/>
              </a:rPr>
              <a:t>0x38: </a:t>
            </a:r>
            <a:r>
              <a:rPr lang="en-US" sz="3200" dirty="0" smtClean="0">
                <a:solidFill>
                  <a:srgbClr val="000000"/>
                </a:solidFill>
                <a:latin typeface="Times New Roman" pitchFamily="18" charset="0"/>
                <a:cs typeface="Times New Roman" pitchFamily="18" charset="0"/>
              </a:rPr>
              <a:t>Starting logical </a:t>
            </a:r>
            <a:r>
              <a:rPr lang="en-US" sz="3200" dirty="0">
                <a:solidFill>
                  <a:srgbClr val="000000"/>
                </a:solidFill>
                <a:latin typeface="Times New Roman" pitchFamily="18" charset="0"/>
                <a:cs typeface="Times New Roman" pitchFamily="18" charset="0"/>
              </a:rPr>
              <a:t>cluster number for MFT copy 2: cluster 40029D</a:t>
            </a:r>
          </a:p>
        </p:txBody>
      </p:sp>
      <p:sp>
        <p:nvSpPr>
          <p:cNvPr id="45061" name="Oval 5"/>
          <p:cNvSpPr>
            <a:spLocks noChangeArrowheads="1"/>
          </p:cNvSpPr>
          <p:nvPr/>
        </p:nvSpPr>
        <p:spPr bwMode="auto">
          <a:xfrm>
            <a:off x="685800" y="5638800"/>
            <a:ext cx="4800600" cy="685800"/>
          </a:xfrm>
          <a:prstGeom prst="ellipse">
            <a:avLst/>
          </a:prstGeom>
          <a:solidFill>
            <a:schemeClr val="hlink">
              <a:alpha val="50000"/>
            </a:schemeClr>
          </a:solidFill>
          <a:ln w="9525">
            <a:solidFill>
              <a:schemeClr val="tx1"/>
            </a:solidFill>
            <a:round/>
            <a:headEnd/>
            <a:tailEnd/>
          </a:ln>
          <a:effectLst/>
        </p:spPr>
        <p:txBody>
          <a:bodyPr wrap="none" anchor="ctr"/>
          <a:lstStyle/>
          <a:p>
            <a:endParaRPr lang="en-US"/>
          </a:p>
        </p:txBody>
      </p:sp>
      <p:sp>
        <p:nvSpPr>
          <p:cNvPr id="45062" name="Oval 6"/>
          <p:cNvSpPr>
            <a:spLocks noChangeArrowheads="1"/>
          </p:cNvSpPr>
          <p:nvPr/>
        </p:nvSpPr>
        <p:spPr bwMode="auto">
          <a:xfrm>
            <a:off x="5486400" y="5638800"/>
            <a:ext cx="3657600" cy="685800"/>
          </a:xfrm>
          <a:prstGeom prst="ellipse">
            <a:avLst/>
          </a:prstGeom>
          <a:solidFill>
            <a:schemeClr val="hlink">
              <a:alpha val="50000"/>
            </a:schemeClr>
          </a:solidFill>
          <a:ln w="9525">
            <a:solidFill>
              <a:schemeClr val="tx1"/>
            </a:solidFill>
            <a:round/>
            <a:headEnd/>
            <a:tailEnd/>
          </a:ln>
          <a:effectLst/>
        </p:spPr>
        <p:txBody>
          <a:bodyPr wrap="none" anchor="ctr"/>
          <a:lstStyle/>
          <a:p>
            <a:endParaRPr lang="en-US"/>
          </a:p>
        </p:txBody>
      </p:sp>
    </p:spTree>
    <p:extLst>
      <p:ext uri="{BB962C8B-B14F-4D97-AF65-F5344CB8AC3E}">
        <p14:creationId xmlns:p14="http://schemas.microsoft.com/office/powerpoint/2010/main" val="28309455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FAT vs NTFS</a:t>
            </a:r>
          </a:p>
          <a:p>
            <a:r>
              <a:rPr lang="en-US" dirty="0"/>
              <a:t>NTFS </a:t>
            </a:r>
            <a:r>
              <a:rPr lang="en-US" dirty="0" smtClean="0"/>
              <a:t>Architecture</a:t>
            </a:r>
          </a:p>
          <a:p>
            <a:r>
              <a:rPr lang="en-US" dirty="0"/>
              <a:t>Booting </a:t>
            </a:r>
            <a:r>
              <a:rPr lang="en-US" dirty="0" smtClean="0"/>
              <a:t>Process</a:t>
            </a:r>
          </a:p>
          <a:p>
            <a:r>
              <a:rPr lang="en-US" dirty="0"/>
              <a:t>Master Boot </a:t>
            </a:r>
            <a:r>
              <a:rPr lang="en-US" dirty="0" smtClean="0"/>
              <a:t>Record</a:t>
            </a:r>
          </a:p>
          <a:p>
            <a:r>
              <a:rPr lang="en-US" dirty="0"/>
              <a:t>Boot Sector </a:t>
            </a:r>
            <a:endParaRPr lang="en-US" dirty="0" smtClean="0"/>
          </a:p>
          <a:p>
            <a:r>
              <a:rPr lang="en-US" dirty="0"/>
              <a:t>Master File </a:t>
            </a:r>
            <a:r>
              <a:rPr lang="en-US" dirty="0" smtClean="0"/>
              <a:t>Table</a:t>
            </a:r>
          </a:p>
          <a:p>
            <a:r>
              <a:rPr lang="en-US" dirty="0"/>
              <a:t>MFT Records</a:t>
            </a:r>
          </a:p>
          <a:p>
            <a:pPr marL="0" indent="0">
              <a:buNone/>
            </a:pPr>
            <a:endParaRPr lang="en-US" dirty="0" smtClean="0"/>
          </a:p>
          <a:p>
            <a:endParaRPr lang="en-US" dirty="0"/>
          </a:p>
        </p:txBody>
      </p:sp>
    </p:spTree>
    <p:extLst>
      <p:ext uri="{BB962C8B-B14F-4D97-AF65-F5344CB8AC3E}">
        <p14:creationId xmlns:p14="http://schemas.microsoft.com/office/powerpoint/2010/main" val="13229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a:t>NTFS BPB</a:t>
            </a:r>
          </a:p>
        </p:txBody>
      </p:sp>
      <p:pic>
        <p:nvPicPr>
          <p:cNvPr id="46083" name="Picture 3" descr="NTSF5"/>
          <p:cNvPicPr>
            <a:picLocks noGrp="1" noChangeAspect="1" noChangeArrowheads="1"/>
          </p:cNvPicPr>
          <p:nvPr>
            <p:ph idx="1"/>
          </p:nvPr>
        </p:nvPicPr>
        <p:blipFill>
          <a:blip r:embed="rId3" cstate="print"/>
          <a:srcRect/>
          <a:stretch>
            <a:fillRect/>
          </a:stretch>
        </p:blipFill>
        <p:spPr>
          <a:xfrm>
            <a:off x="0" y="4811713"/>
            <a:ext cx="8955088" cy="2046287"/>
          </a:xfrm>
          <a:noFill/>
          <a:ln/>
        </p:spPr>
      </p:pic>
      <p:sp>
        <p:nvSpPr>
          <p:cNvPr id="46084" name="Rectangle 4"/>
          <p:cNvSpPr>
            <a:spLocks noChangeArrowheads="1"/>
          </p:cNvSpPr>
          <p:nvPr/>
        </p:nvSpPr>
        <p:spPr bwMode="auto">
          <a:xfrm>
            <a:off x="533400" y="3589816"/>
            <a:ext cx="8421688" cy="1221897"/>
          </a:xfrm>
          <a:prstGeom prst="rect">
            <a:avLst/>
          </a:prstGeom>
          <a:noFill/>
          <a:ln w="9525">
            <a:noFill/>
            <a:miter lim="800000"/>
            <a:headEnd/>
            <a:tailEnd/>
          </a:ln>
          <a:effectLst/>
        </p:spPr>
        <p:txBody>
          <a:bodyPr/>
          <a:lstStyle/>
          <a:p>
            <a:pPr marL="342900" indent="-342900">
              <a:spcBef>
                <a:spcPct val="20000"/>
              </a:spcBef>
              <a:buClr>
                <a:schemeClr val="folHlink"/>
              </a:buClr>
              <a:buSzPct val="60000"/>
              <a:buFont typeface="Wingdings" pitchFamily="2" charset="2"/>
              <a:buChar char="n"/>
            </a:pPr>
            <a:r>
              <a:rPr lang="en-US" sz="3200" dirty="0">
                <a:solidFill>
                  <a:srgbClr val="000000"/>
                </a:solidFill>
                <a:latin typeface="Times New Roman" pitchFamily="18" charset="0"/>
                <a:cs typeface="Times New Roman" pitchFamily="18" charset="0"/>
              </a:rPr>
              <a:t>0x40: Clusters per MFT record: </a:t>
            </a:r>
            <a:r>
              <a:rPr lang="en-US" sz="3200" dirty="0" smtClean="0">
                <a:solidFill>
                  <a:srgbClr val="000000"/>
                </a:solidFill>
                <a:latin typeface="Times New Roman" pitchFamily="18" charset="0"/>
                <a:cs typeface="Times New Roman" pitchFamily="18" charset="0"/>
              </a:rPr>
              <a:t>F6</a:t>
            </a:r>
            <a:endParaRPr lang="en-US" sz="3200" dirty="0">
              <a:solidFill>
                <a:srgbClr val="000000"/>
              </a:solidFill>
              <a:latin typeface="Times New Roman" pitchFamily="18" charset="0"/>
              <a:cs typeface="Times New Roman" pitchFamily="18" charset="0"/>
            </a:endParaRPr>
          </a:p>
          <a:p>
            <a:pPr marL="342900" indent="-342900" eaLnBrk="1" hangingPunct="1">
              <a:spcBef>
                <a:spcPct val="20000"/>
              </a:spcBef>
              <a:buClr>
                <a:schemeClr val="folHlink"/>
              </a:buClr>
              <a:buSzPct val="60000"/>
              <a:buFont typeface="Wingdings" pitchFamily="2" charset="2"/>
              <a:buChar char="n"/>
            </a:pPr>
            <a:r>
              <a:rPr lang="en-US" sz="3200" dirty="0">
                <a:solidFill>
                  <a:srgbClr val="000000"/>
                </a:solidFill>
                <a:latin typeface="Times New Roman" pitchFamily="18" charset="0"/>
                <a:cs typeface="Times New Roman" pitchFamily="18" charset="0"/>
              </a:rPr>
              <a:t>0x48: Volume Serial Number</a:t>
            </a:r>
          </a:p>
        </p:txBody>
      </p:sp>
      <p:sp>
        <p:nvSpPr>
          <p:cNvPr id="46085" name="Oval 5"/>
          <p:cNvSpPr>
            <a:spLocks noChangeArrowheads="1"/>
          </p:cNvSpPr>
          <p:nvPr/>
        </p:nvSpPr>
        <p:spPr bwMode="auto">
          <a:xfrm>
            <a:off x="609600" y="5943600"/>
            <a:ext cx="914400" cy="685800"/>
          </a:xfrm>
          <a:prstGeom prst="ellipse">
            <a:avLst/>
          </a:prstGeom>
          <a:solidFill>
            <a:schemeClr val="hlink">
              <a:alpha val="50000"/>
            </a:schemeClr>
          </a:solidFill>
          <a:ln w="9525">
            <a:solidFill>
              <a:schemeClr val="tx1"/>
            </a:solidFill>
            <a:round/>
            <a:headEnd/>
            <a:tailEnd/>
          </a:ln>
          <a:effectLst/>
        </p:spPr>
        <p:txBody>
          <a:bodyPr wrap="none" anchor="ctr"/>
          <a:lstStyle/>
          <a:p>
            <a:endParaRPr lang="en-US"/>
          </a:p>
        </p:txBody>
      </p:sp>
      <p:sp>
        <p:nvSpPr>
          <p:cNvPr id="46086" name="Oval 6"/>
          <p:cNvSpPr>
            <a:spLocks noChangeArrowheads="1"/>
          </p:cNvSpPr>
          <p:nvPr/>
        </p:nvSpPr>
        <p:spPr bwMode="auto">
          <a:xfrm>
            <a:off x="5486400" y="5943600"/>
            <a:ext cx="3657600" cy="685800"/>
          </a:xfrm>
          <a:prstGeom prst="ellipse">
            <a:avLst/>
          </a:prstGeom>
          <a:solidFill>
            <a:schemeClr val="hlink">
              <a:alpha val="50000"/>
            </a:schemeClr>
          </a:solidFill>
          <a:ln w="9525">
            <a:solidFill>
              <a:schemeClr val="tx1"/>
            </a:solidFill>
            <a:round/>
            <a:headEnd/>
            <a:tailEnd/>
          </a:ln>
          <a:effectLst/>
        </p:spPr>
        <p:txBody>
          <a:bodyPr wrap="none" anchor="ctr"/>
          <a:lstStyle/>
          <a:p>
            <a:endParaRPr lang="en-US"/>
          </a:p>
        </p:txBody>
      </p:sp>
      <p:sp>
        <p:nvSpPr>
          <p:cNvPr id="2" name="Rectangle 1"/>
          <p:cNvSpPr/>
          <p:nvPr/>
        </p:nvSpPr>
        <p:spPr>
          <a:xfrm>
            <a:off x="2250983" y="1200673"/>
            <a:ext cx="6470833" cy="2308324"/>
          </a:xfrm>
          <a:prstGeom prst="rect">
            <a:avLst/>
          </a:prstGeom>
        </p:spPr>
        <p:txBody>
          <a:bodyPr wrap="square">
            <a:spAutoFit/>
          </a:bodyPr>
          <a:lstStyle/>
          <a:p>
            <a:pPr marL="342900" indent="-342900">
              <a:buFont typeface="Arial" panose="020B0604020202020204" pitchFamily="34" charset="0"/>
              <a:buChar char="•"/>
            </a:pPr>
            <a:r>
              <a:rPr lang="en-US" sz="1600" b="0" i="0" dirty="0" smtClean="0">
                <a:solidFill>
                  <a:srgbClr val="FF0000"/>
                </a:solidFill>
                <a:effectLst/>
                <a:latin typeface="century gothic" panose="020B0502020202020204" pitchFamily="34" charset="0"/>
              </a:rPr>
              <a:t>The clusters per MFT record :  </a:t>
            </a:r>
            <a:r>
              <a:rPr lang="en-US" sz="1600" b="0" i="0" dirty="0" smtClean="0">
                <a:effectLst/>
                <a:latin typeface="century gothic" panose="020B0502020202020204" pitchFamily="34" charset="0"/>
              </a:rPr>
              <a:t>is either a masterpiece of ingenuity or a ridiculous flourish of complexity</a:t>
            </a:r>
          </a:p>
          <a:p>
            <a:pPr marL="342900" indent="-342900">
              <a:buFont typeface="Arial" panose="020B0604020202020204" pitchFamily="34" charset="0"/>
              <a:buChar char="•"/>
            </a:pPr>
            <a:r>
              <a:rPr lang="en-US" sz="1600" b="0" i="0" dirty="0" smtClean="0">
                <a:effectLst/>
                <a:latin typeface="century gothic" panose="020B0502020202020204" pitchFamily="34" charset="0"/>
              </a:rPr>
              <a:t>If this value is positive then the MFT record size</a:t>
            </a:r>
          </a:p>
          <a:p>
            <a:pPr marL="800100" lvl="1" indent="-342900">
              <a:buFont typeface="+mj-lt"/>
              <a:buAutoNum type="arabicPeriod"/>
            </a:pPr>
            <a:r>
              <a:rPr lang="en-US" sz="1600" b="0" i="0" dirty="0" smtClean="0">
                <a:effectLst/>
                <a:latin typeface="century gothic" panose="020B0502020202020204" pitchFamily="34" charset="0"/>
              </a:rPr>
              <a:t>is a multiple of the cluster size. </a:t>
            </a:r>
          </a:p>
          <a:p>
            <a:pPr marL="342900" indent="-342900">
              <a:buFont typeface="Arial" panose="020B0604020202020204" pitchFamily="34" charset="0"/>
              <a:buChar char="•"/>
            </a:pPr>
            <a:r>
              <a:rPr lang="en-US" sz="1600" b="0" i="0" dirty="0" smtClean="0">
                <a:effectLst/>
                <a:latin typeface="century gothic" panose="020B0502020202020204" pitchFamily="34" charset="0"/>
              </a:rPr>
              <a:t>If the value is negative however, as it most likely will be, </a:t>
            </a:r>
          </a:p>
          <a:p>
            <a:pPr marL="800100" lvl="1" indent="-342900">
              <a:buFont typeface="+mj-lt"/>
              <a:buAutoNum type="arabicPeriod"/>
            </a:pPr>
            <a:r>
              <a:rPr lang="en-US" sz="1600" b="0" i="0" dirty="0" smtClean="0">
                <a:effectLst/>
                <a:latin typeface="century gothic" panose="020B0502020202020204" pitchFamily="34" charset="0"/>
              </a:rPr>
              <a:t>then it is resolved by raising 2 to the power of the absolute value of this entry. </a:t>
            </a:r>
            <a:r>
              <a:rPr lang="en-US" sz="1600" dirty="0" smtClean="0">
                <a:solidFill>
                  <a:srgbClr val="00B0F0"/>
                </a:solidFill>
              </a:rPr>
              <a:t>2^(-1 * Clusters per MFT)</a:t>
            </a:r>
          </a:p>
          <a:p>
            <a:pPr marL="800100" lvl="1" indent="-342900">
              <a:buFont typeface="+mj-lt"/>
              <a:buAutoNum type="arabicPeriod"/>
            </a:pPr>
            <a:r>
              <a:rPr lang="en-US" sz="1600" b="0" i="0" dirty="0" smtClean="0">
                <a:effectLst/>
                <a:latin typeface="century gothic" panose="020B0502020202020204" pitchFamily="34" charset="0"/>
              </a:rPr>
              <a:t>The value is 0xF6, which is -10, so the MFT record size is 2 to the power of 10, which is 1024. </a:t>
            </a:r>
          </a:p>
        </p:txBody>
      </p:sp>
    </p:spTree>
    <p:extLst>
      <p:ext uri="{BB962C8B-B14F-4D97-AF65-F5344CB8AC3E}">
        <p14:creationId xmlns:p14="http://schemas.microsoft.com/office/powerpoint/2010/main" val="38020219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File Table (MFT)</a:t>
            </a:r>
          </a:p>
        </p:txBody>
      </p:sp>
      <p:pic>
        <p:nvPicPr>
          <p:cNvPr id="11266" name="Picture 2" descr="MF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077" y="1561382"/>
            <a:ext cx="2819400" cy="1914525"/>
          </a:xfrm>
          <a:prstGeom prst="rect">
            <a:avLst/>
          </a:prstGeom>
          <a:noFill/>
          <a:extLst>
            <a:ext uri="{909E8E84-426E-40dd-AFC4-6F175D3DCCD1}">
              <a14:hiddenFill xmlns:a14="http://schemas.microsoft.com/office/drawing/2010/main" xmlns="">
                <a:solidFill>
                  <a:srgbClr val="FFFFFF"/>
                </a:solidFill>
              </a14:hiddenFill>
            </a:ext>
          </a:extLst>
        </p:spPr>
      </p:pic>
      <p:pic>
        <p:nvPicPr>
          <p:cNvPr id="11268" name="Picture 4" descr="MFTent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82" y="3777651"/>
            <a:ext cx="8305800" cy="23145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3300795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smtClean="0"/>
              <a:t>Master </a:t>
            </a:r>
            <a:r>
              <a:rPr lang="en-US" dirty="0"/>
              <a:t>File </a:t>
            </a:r>
            <a:r>
              <a:rPr lang="en-US" dirty="0" smtClean="0"/>
              <a:t>Table (MFT)</a:t>
            </a:r>
            <a:endParaRPr lang="en-US" dirty="0"/>
          </a:p>
        </p:txBody>
      </p:sp>
      <p:pic>
        <p:nvPicPr>
          <p:cNvPr id="29701" name="Picture 5" descr="NTFS-MFT-structure"/>
          <p:cNvPicPr>
            <a:picLocks noChangeAspect="1" noChangeArrowheads="1"/>
          </p:cNvPicPr>
          <p:nvPr/>
        </p:nvPicPr>
        <p:blipFill>
          <a:blip r:embed="rId3" cstate="print"/>
          <a:srcRect/>
          <a:stretch>
            <a:fillRect/>
          </a:stretch>
        </p:blipFill>
        <p:spPr bwMode="auto">
          <a:xfrm>
            <a:off x="3095731" y="2209706"/>
            <a:ext cx="5599188" cy="4050412"/>
          </a:xfrm>
          <a:prstGeom prst="rect">
            <a:avLst/>
          </a:prstGeom>
          <a:noFill/>
        </p:spPr>
      </p:pic>
      <p:pic>
        <p:nvPicPr>
          <p:cNvPr id="4" name="Picture 4" descr="http://www.cse.scu.edu/~tschwarz/COEN252_09/Images/NTFS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8045" y="51630"/>
            <a:ext cx="4295955" cy="47426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5146427" y="0"/>
            <a:ext cx="927802" cy="587829"/>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6" name="Straight Arrow Connector 5"/>
          <p:cNvCxnSpPr>
            <a:stCxn id="5" idx="2"/>
          </p:cNvCxnSpPr>
          <p:nvPr/>
        </p:nvCxnSpPr>
        <p:spPr>
          <a:xfrm flipH="1">
            <a:off x="1940943" y="587829"/>
            <a:ext cx="3669385" cy="23406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9" name="Picture 2" descr="MF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928492"/>
            <a:ext cx="2819400" cy="1914525"/>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0" name="Straight Arrow Connector 9"/>
          <p:cNvCxnSpPr/>
          <p:nvPr/>
        </p:nvCxnSpPr>
        <p:spPr>
          <a:xfrm>
            <a:off x="2639683" y="3985404"/>
            <a:ext cx="456048" cy="17253"/>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031475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MFT Record Structure</a:t>
            </a:r>
          </a:p>
        </p:txBody>
      </p:sp>
      <p:sp>
        <p:nvSpPr>
          <p:cNvPr id="23555" name="Rectangle 3"/>
          <p:cNvSpPr>
            <a:spLocks noGrp="1" noChangeArrowheads="1"/>
          </p:cNvSpPr>
          <p:nvPr>
            <p:ph type="body" idx="1"/>
          </p:nvPr>
        </p:nvSpPr>
        <p:spPr/>
        <p:txBody>
          <a:bodyPr/>
          <a:lstStyle/>
          <a:p>
            <a:r>
              <a:rPr lang="en-US" dirty="0"/>
              <a:t>Entries are </a:t>
            </a:r>
            <a:r>
              <a:rPr lang="en-US" dirty="0">
                <a:solidFill>
                  <a:srgbClr val="FF0000"/>
                </a:solidFill>
              </a:rPr>
              <a:t>1</a:t>
            </a:r>
            <a:r>
              <a:rPr lang="en-US" dirty="0"/>
              <a:t>KB each</a:t>
            </a:r>
          </a:p>
          <a:p>
            <a:r>
              <a:rPr lang="en-US" dirty="0"/>
              <a:t>Entries contain</a:t>
            </a:r>
          </a:p>
          <a:p>
            <a:pPr lvl="1"/>
            <a:r>
              <a:rPr lang="en-US" dirty="0" smtClean="0"/>
              <a:t>MFT Header</a:t>
            </a:r>
          </a:p>
          <a:p>
            <a:pPr lvl="1"/>
            <a:r>
              <a:rPr lang="en-US" dirty="0" smtClean="0"/>
              <a:t>File </a:t>
            </a:r>
            <a:r>
              <a:rPr lang="en-US" dirty="0"/>
              <a:t>Attributes</a:t>
            </a:r>
          </a:p>
          <a:p>
            <a:pPr lvl="1"/>
            <a:r>
              <a:rPr lang="en-US" dirty="0" smtClean="0"/>
              <a:t>Data </a:t>
            </a:r>
            <a:r>
              <a:rPr lang="en-US" dirty="0"/>
              <a:t>Attributes</a:t>
            </a:r>
          </a:p>
          <a:p>
            <a:endParaRPr lang="en-US" dirty="0"/>
          </a:p>
        </p:txBody>
      </p:sp>
      <p:pic>
        <p:nvPicPr>
          <p:cNvPr id="5" name="Picture 7" descr="MFTent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3863271"/>
            <a:ext cx="8305800" cy="23145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644058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MFT </a:t>
            </a:r>
            <a:r>
              <a:rPr lang="en-US" dirty="0" smtClean="0"/>
              <a:t>Record</a:t>
            </a:r>
            <a:endParaRPr lang="en-US" dirty="0"/>
          </a:p>
        </p:txBody>
      </p:sp>
      <p:sp>
        <p:nvSpPr>
          <p:cNvPr id="24579" name="Rectangle 3"/>
          <p:cNvSpPr>
            <a:spLocks noGrp="1" noChangeArrowheads="1"/>
          </p:cNvSpPr>
          <p:nvPr>
            <p:ph idx="1"/>
          </p:nvPr>
        </p:nvSpPr>
        <p:spPr>
          <a:xfrm>
            <a:off x="628649" y="1825625"/>
            <a:ext cx="7704467" cy="1737084"/>
          </a:xfrm>
        </p:spPr>
        <p:txBody>
          <a:bodyPr>
            <a:normAutofit lnSpcReduction="10000"/>
          </a:bodyPr>
          <a:lstStyle/>
          <a:p>
            <a:r>
              <a:rPr lang="en-US" sz="2800" dirty="0"/>
              <a:t>Small Files (&lt;900B) are contained completely in the MFT entry</a:t>
            </a:r>
            <a:r>
              <a:rPr lang="en-US" sz="2800" dirty="0" smtClean="0"/>
              <a:t>.</a:t>
            </a:r>
          </a:p>
          <a:p>
            <a:r>
              <a:rPr lang="en-US" dirty="0"/>
              <a:t>L</a:t>
            </a:r>
            <a:r>
              <a:rPr lang="en-US" dirty="0" smtClean="0"/>
              <a:t>arger </a:t>
            </a:r>
            <a:r>
              <a:rPr lang="en-US" dirty="0"/>
              <a:t>ones are organized as a B-tree and have pointers to external clusters</a:t>
            </a:r>
            <a:endParaRPr lang="en-US" sz="2800" dirty="0"/>
          </a:p>
        </p:txBody>
      </p:sp>
      <p:pic>
        <p:nvPicPr>
          <p:cNvPr id="10247" name="Picture 7" descr="MFTent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3863271"/>
            <a:ext cx="8305800" cy="23145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364998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MFT </a:t>
            </a:r>
            <a:r>
              <a:rPr lang="en-US" dirty="0" smtClean="0"/>
              <a:t>Record</a:t>
            </a:r>
            <a:endParaRPr lang="en-US" dirty="0"/>
          </a:p>
        </p:txBody>
      </p:sp>
      <p:sp>
        <p:nvSpPr>
          <p:cNvPr id="3" name="Content Placeholder 2"/>
          <p:cNvSpPr>
            <a:spLocks noGrp="1"/>
          </p:cNvSpPr>
          <p:nvPr>
            <p:ph idx="1"/>
          </p:nvPr>
        </p:nvSpPr>
        <p:spPr>
          <a:xfrm>
            <a:off x="628650" y="1837424"/>
            <a:ext cx="7886700" cy="4351338"/>
          </a:xfrm>
        </p:spPr>
        <p:txBody>
          <a:bodyPr/>
          <a:lstStyle/>
          <a:p>
            <a:r>
              <a:rPr lang="en-US" dirty="0" smtClean="0"/>
              <a:t>Record reference address (64bits)= record number (48bit) + sequence number (16bits) </a:t>
            </a:r>
          </a:p>
          <a:p>
            <a:r>
              <a:rPr lang="en-US" dirty="0" smtClean="0"/>
              <a:t>record number</a:t>
            </a:r>
          </a:p>
          <a:p>
            <a:pPr lvl="1"/>
            <a:r>
              <a:rPr lang="en-US" dirty="0" smtClean="0"/>
              <a:t>starting </a:t>
            </a:r>
            <a:r>
              <a:rPr lang="en-US" dirty="0"/>
              <a:t>with the first record (index 0)</a:t>
            </a:r>
          </a:p>
          <a:p>
            <a:pPr lvl="1"/>
            <a:r>
              <a:rPr lang="en-US" dirty="0" smtClean="0"/>
              <a:t>describing </a:t>
            </a:r>
            <a:r>
              <a:rPr lang="en-US" dirty="0"/>
              <a:t>in the $MFT file itself</a:t>
            </a:r>
          </a:p>
          <a:p>
            <a:r>
              <a:rPr lang="en-US" dirty="0" smtClean="0"/>
              <a:t>sequence number</a:t>
            </a:r>
          </a:p>
          <a:p>
            <a:pPr lvl="1"/>
            <a:r>
              <a:rPr lang="en-US" dirty="0" smtClean="0"/>
              <a:t>incremented </a:t>
            </a:r>
            <a:r>
              <a:rPr lang="en-US" dirty="0"/>
              <a:t>whenever the file represented </a:t>
            </a:r>
            <a:endParaRPr lang="en-US" dirty="0" smtClean="0"/>
          </a:p>
          <a:p>
            <a:pPr marL="0" indent="0">
              <a:buNone/>
            </a:pPr>
            <a:endParaRPr lang="en-US" dirty="0"/>
          </a:p>
        </p:txBody>
      </p:sp>
    </p:spTree>
    <p:extLst>
      <p:ext uri="{BB962C8B-B14F-4D97-AF65-F5344CB8AC3E}">
        <p14:creationId xmlns:p14="http://schemas.microsoft.com/office/powerpoint/2010/main" val="37149238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t>MFT Record</a:t>
            </a:r>
          </a:p>
        </p:txBody>
      </p:sp>
      <p:sp>
        <p:nvSpPr>
          <p:cNvPr id="31747" name="Rectangle 3"/>
          <p:cNvSpPr>
            <a:spLocks noGrp="1" noChangeArrowheads="1"/>
          </p:cNvSpPr>
          <p:nvPr>
            <p:ph type="body" idx="1"/>
          </p:nvPr>
        </p:nvSpPr>
        <p:spPr/>
        <p:txBody>
          <a:bodyPr>
            <a:normAutofit/>
          </a:bodyPr>
          <a:lstStyle/>
          <a:p>
            <a:r>
              <a:rPr lang="en-US" dirty="0"/>
              <a:t>NTFS uses the </a:t>
            </a:r>
            <a:r>
              <a:rPr lang="en-US" dirty="0" smtClean="0"/>
              <a:t>record reference </a:t>
            </a:r>
            <a:r>
              <a:rPr lang="en-US" dirty="0"/>
              <a:t>address to refer to MTF entries.</a:t>
            </a:r>
          </a:p>
          <a:p>
            <a:pPr lvl="1"/>
            <a:r>
              <a:rPr lang="en-US" dirty="0"/>
              <a:t>When the system crashes during allocation, then the sequence number describes whether the MTF entry belonged to the previous file or to the current one</a:t>
            </a:r>
            <a:r>
              <a:rPr lang="en-US" dirty="0" smtClean="0"/>
              <a:t>.</a:t>
            </a:r>
          </a:p>
          <a:p>
            <a:r>
              <a:rPr lang="en-US" dirty="0" smtClean="0"/>
              <a:t>If </a:t>
            </a:r>
            <a:r>
              <a:rPr lang="en-US" dirty="0"/>
              <a:t>the file </a:t>
            </a:r>
            <a:r>
              <a:rPr lang="en-US" dirty="0" smtClean="0"/>
              <a:t>is deleted</a:t>
            </a:r>
          </a:p>
          <a:p>
            <a:pPr lvl="1"/>
            <a:r>
              <a:rPr lang="en-US" dirty="0" smtClean="0"/>
              <a:t>the </a:t>
            </a:r>
            <a:r>
              <a:rPr lang="en-US" dirty="0"/>
              <a:t>MFT entry reused for another </a:t>
            </a:r>
            <a:r>
              <a:rPr lang="en-US" dirty="0" smtClean="0"/>
              <a:t>file</a:t>
            </a:r>
          </a:p>
          <a:p>
            <a:pPr lvl="1"/>
            <a:r>
              <a:rPr lang="en-US" dirty="0" smtClean="0"/>
              <a:t>then </a:t>
            </a:r>
            <a:r>
              <a:rPr lang="en-US" dirty="0"/>
              <a:t>the sequence number would become </a:t>
            </a:r>
            <a:r>
              <a:rPr lang="en-US" dirty="0" smtClean="0"/>
              <a:t>0041</a:t>
            </a:r>
          </a:p>
          <a:p>
            <a:pPr lvl="1"/>
            <a:r>
              <a:rPr lang="en-US" dirty="0" smtClean="0"/>
              <a:t>the </a:t>
            </a:r>
            <a:r>
              <a:rPr lang="en-US" dirty="0"/>
              <a:t>new file reference address 0041000000000012. </a:t>
            </a:r>
            <a:endParaRPr lang="en-US" dirty="0" smtClean="0"/>
          </a:p>
        </p:txBody>
      </p:sp>
      <p:graphicFrame>
        <p:nvGraphicFramePr>
          <p:cNvPr id="31748" name="Object 4"/>
          <p:cNvGraphicFramePr>
            <a:graphicFrameLocks noChangeAspect="1"/>
          </p:cNvGraphicFramePr>
          <p:nvPr>
            <p:extLst>
              <p:ext uri="{D42A27DB-BD31-4B8C-83A1-F6EECF244321}">
                <p14:modId xmlns:p14="http://schemas.microsoft.com/office/powerpoint/2010/main" val="3627983853"/>
              </p:ext>
            </p:extLst>
          </p:nvPr>
        </p:nvGraphicFramePr>
        <p:xfrm>
          <a:off x="3692106" y="365126"/>
          <a:ext cx="5451894" cy="1052449"/>
        </p:xfrm>
        <a:graphic>
          <a:graphicData uri="http://schemas.openxmlformats.org/presentationml/2006/ole">
            <mc:AlternateContent xmlns:mc="http://schemas.openxmlformats.org/markup-compatibility/2006">
              <mc:Choice xmlns:v="urn:schemas-microsoft-com:vml" Requires="v">
                <p:oleObj spid="_x0000_s13516" name="Bitmap Image" r:id="rId4" imgW="5133333" imgH="990738" progId="PBrush">
                  <p:embed/>
                </p:oleObj>
              </mc:Choice>
              <mc:Fallback>
                <p:oleObj name="Bitmap Image" r:id="rId4" imgW="5133333" imgH="99073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2106" y="365126"/>
                        <a:ext cx="5451894" cy="105244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9967578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197329" y="225947"/>
            <a:ext cx="7886700" cy="1325563"/>
          </a:xfrm>
        </p:spPr>
        <p:txBody>
          <a:bodyPr/>
          <a:lstStyle/>
          <a:p>
            <a:r>
              <a:rPr lang="en-US" dirty="0" smtClean="0"/>
              <a:t>MFT Recode Example</a:t>
            </a:r>
            <a:endParaRPr lang="en-US" dirty="0"/>
          </a:p>
        </p:txBody>
      </p:sp>
      <p:pic>
        <p:nvPicPr>
          <p:cNvPr id="5" name="Picture 4"/>
          <p:cNvPicPr>
            <a:picLocks noChangeAspect="1"/>
          </p:cNvPicPr>
          <p:nvPr/>
        </p:nvPicPr>
        <p:blipFill>
          <a:blip r:embed="rId3"/>
          <a:stretch>
            <a:fillRect/>
          </a:stretch>
        </p:blipFill>
        <p:spPr>
          <a:xfrm>
            <a:off x="112040" y="1337273"/>
            <a:ext cx="7033239" cy="5391770"/>
          </a:xfrm>
          <a:prstGeom prst="rect">
            <a:avLst/>
          </a:prstGeom>
        </p:spPr>
      </p:pic>
      <p:graphicFrame>
        <p:nvGraphicFramePr>
          <p:cNvPr id="7" name="Object 5"/>
          <p:cNvGraphicFramePr>
            <a:graphicFrameLocks noChangeAspect="1"/>
          </p:cNvGraphicFramePr>
          <p:nvPr>
            <p:extLst>
              <p:ext uri="{D42A27DB-BD31-4B8C-83A1-F6EECF244321}">
                <p14:modId xmlns:p14="http://schemas.microsoft.com/office/powerpoint/2010/main" val="1381967652"/>
              </p:ext>
            </p:extLst>
          </p:nvPr>
        </p:nvGraphicFramePr>
        <p:xfrm>
          <a:off x="4963886" y="423420"/>
          <a:ext cx="3611336" cy="272819"/>
        </p:xfrm>
        <a:graphic>
          <a:graphicData uri="http://schemas.openxmlformats.org/presentationml/2006/ole">
            <mc:AlternateContent xmlns:mc="http://schemas.openxmlformats.org/markup-compatibility/2006">
              <mc:Choice xmlns:v="urn:schemas-microsoft-com:vml" Requires="v">
                <p:oleObj spid="_x0000_s7396" name="Bitmap Image" r:id="rId4" imgW="5676190" imgH="428798" progId="PBrush">
                  <p:embed/>
                </p:oleObj>
              </mc:Choice>
              <mc:Fallback>
                <p:oleObj name="Bitmap Image" r:id="rId4" imgW="5676190" imgH="42879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3886" y="423420"/>
                        <a:ext cx="3611336" cy="272819"/>
                      </a:xfrm>
                      <a:prstGeom prst="rect">
                        <a:avLst/>
                      </a:prstGeom>
                      <a:noFill/>
                      <a:ln>
                        <a:noFill/>
                      </a:ln>
                      <a:effectLst/>
                    </p:spPr>
                  </p:pic>
                </p:oleObj>
              </mc:Fallback>
            </mc:AlternateContent>
          </a:graphicData>
        </a:graphic>
      </p:graphicFrame>
      <p:cxnSp>
        <p:nvCxnSpPr>
          <p:cNvPr id="9" name="Straight Arrow Connector 8"/>
          <p:cNvCxnSpPr/>
          <p:nvPr/>
        </p:nvCxnSpPr>
        <p:spPr>
          <a:xfrm flipH="1">
            <a:off x="3860196" y="784755"/>
            <a:ext cx="1268908" cy="178420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p:cNvCxnSpPr/>
          <p:nvPr/>
        </p:nvCxnSpPr>
        <p:spPr>
          <a:xfrm flipH="1">
            <a:off x="4504390" y="784755"/>
            <a:ext cx="1249429" cy="2402132"/>
          </a:xfrm>
          <a:prstGeom prst="straightConnector1">
            <a:avLst/>
          </a:prstGeom>
          <a:ln w="28575">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12" name="Straight Arrow Connector 11"/>
          <p:cNvCxnSpPr/>
          <p:nvPr/>
        </p:nvCxnSpPr>
        <p:spPr>
          <a:xfrm flipH="1">
            <a:off x="4835298" y="789377"/>
            <a:ext cx="1665514" cy="3411995"/>
          </a:xfrm>
          <a:prstGeom prst="straightConnector1">
            <a:avLst/>
          </a:prstGeom>
          <a:ln w="28575">
            <a:solidFill>
              <a:srgbClr val="FFFF00"/>
            </a:solidFill>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p:cNvCxnSpPr/>
          <p:nvPr/>
        </p:nvCxnSpPr>
        <p:spPr>
          <a:xfrm flipH="1">
            <a:off x="4963886" y="609249"/>
            <a:ext cx="2630261" cy="5229910"/>
          </a:xfrm>
          <a:prstGeom prst="straightConnector1">
            <a:avLst/>
          </a:prstGeom>
          <a:ln w="28575">
            <a:solidFill>
              <a:srgbClr val="0070C0"/>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661170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Question: How did you determine the size of each attribute</a:t>
            </a:r>
            <a:endParaRPr lang="en-US" dirty="0"/>
          </a:p>
        </p:txBody>
      </p:sp>
      <p:sp>
        <p:nvSpPr>
          <p:cNvPr id="3" name="Content Placeholder 2"/>
          <p:cNvSpPr>
            <a:spLocks noGrp="1"/>
          </p:cNvSpPr>
          <p:nvPr>
            <p:ph idx="1"/>
          </p:nvPr>
        </p:nvSpPr>
        <p:spPr/>
        <p:txBody>
          <a:bodyPr/>
          <a:lstStyle/>
          <a:p>
            <a:r>
              <a:rPr lang="en-US" dirty="0" smtClean="0"/>
              <a:t>Find the start position of the first attribute in the entry head</a:t>
            </a:r>
          </a:p>
          <a:p>
            <a:pPr lvl="1"/>
            <a:r>
              <a:rPr lang="en-US" dirty="0" smtClean="0"/>
              <a:t>Offset 0x14, 2-byte</a:t>
            </a:r>
          </a:p>
          <a:p>
            <a:r>
              <a:rPr lang="en-US" dirty="0" smtClean="0"/>
              <a:t>The attribute head contains the size of the attribute</a:t>
            </a:r>
          </a:p>
          <a:p>
            <a:r>
              <a:rPr lang="en-US" dirty="0" smtClean="0"/>
              <a:t>The next offset is the start of the next attribute</a:t>
            </a:r>
          </a:p>
          <a:p>
            <a:endParaRPr lang="en-US" dirty="0"/>
          </a:p>
        </p:txBody>
      </p:sp>
    </p:spTree>
    <p:extLst>
      <p:ext uri="{BB962C8B-B14F-4D97-AF65-F5344CB8AC3E}">
        <p14:creationId xmlns:p14="http://schemas.microsoft.com/office/powerpoint/2010/main" val="41655423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MFT </a:t>
            </a:r>
            <a:r>
              <a:rPr lang="en-US" dirty="0" smtClean="0"/>
              <a:t>Entry Header</a:t>
            </a:r>
            <a:endParaRPr lang="en-US" dirty="0"/>
          </a:p>
        </p:txBody>
      </p:sp>
      <p:sp>
        <p:nvSpPr>
          <p:cNvPr id="3" name="Content Placeholder 2"/>
          <p:cNvSpPr>
            <a:spLocks noGrp="1"/>
          </p:cNvSpPr>
          <p:nvPr>
            <p:ph idx="1"/>
          </p:nvPr>
        </p:nvSpPr>
        <p:spPr>
          <a:xfrm>
            <a:off x="534610" y="1555461"/>
            <a:ext cx="4012361" cy="4419900"/>
          </a:xfrm>
        </p:spPr>
        <p:txBody>
          <a:bodyPr>
            <a:normAutofit fontScale="92500" lnSpcReduction="10000"/>
          </a:bodyPr>
          <a:lstStyle/>
          <a:p>
            <a:r>
              <a:rPr lang="en-US" dirty="0" smtClean="0"/>
              <a:t>Tell </a:t>
            </a:r>
            <a:r>
              <a:rPr lang="en-US" dirty="0"/>
              <a:t>you the information of the record entry itself. </a:t>
            </a:r>
            <a:endParaRPr lang="en-US" dirty="0" smtClean="0"/>
          </a:p>
          <a:p>
            <a:pPr lvl="1"/>
            <a:r>
              <a:rPr lang="en-US" dirty="0" smtClean="0"/>
              <a:t>This </a:t>
            </a:r>
            <a:r>
              <a:rPr lang="en-US" dirty="0"/>
              <a:t>information will help you find the offsets to the meat of the information you need. </a:t>
            </a:r>
            <a:endParaRPr lang="en-US" dirty="0" smtClean="0"/>
          </a:p>
          <a:p>
            <a:pPr lvl="1"/>
            <a:r>
              <a:rPr lang="en-US" dirty="0" smtClean="0"/>
              <a:t>Use </a:t>
            </a:r>
            <a:r>
              <a:rPr lang="en-US" dirty="0"/>
              <a:t>this information to recreate the file structure hierarchy. </a:t>
            </a:r>
            <a:endParaRPr lang="en-US" dirty="0" smtClean="0"/>
          </a:p>
          <a:p>
            <a:r>
              <a:rPr lang="en-US" dirty="0" smtClean="0"/>
              <a:t>The </a:t>
            </a:r>
            <a:r>
              <a:rPr lang="en-US" dirty="0"/>
              <a:t>typical length of the header is 56 Bytes</a:t>
            </a:r>
            <a:r>
              <a:rPr lang="en-US" dirty="0" smtClean="0"/>
              <a:t>.</a:t>
            </a:r>
          </a:p>
          <a:p>
            <a:pPr lvl="1"/>
            <a:r>
              <a:rPr lang="en-US" dirty="0" smtClean="0"/>
              <a:t>48-byte header</a:t>
            </a:r>
          </a:p>
          <a:p>
            <a:pPr lvl="1"/>
            <a:r>
              <a:rPr lang="en-US" dirty="0" smtClean="0"/>
              <a:t>8-byte fixup array</a:t>
            </a:r>
            <a:endParaRPr lang="en-US" dirty="0"/>
          </a:p>
        </p:txBody>
      </p:sp>
      <p:pic>
        <p:nvPicPr>
          <p:cNvPr id="6" name="Picture 5"/>
          <p:cNvPicPr>
            <a:picLocks noChangeAspect="1"/>
          </p:cNvPicPr>
          <p:nvPr/>
        </p:nvPicPr>
        <p:blipFill>
          <a:blip r:embed="rId2"/>
          <a:stretch>
            <a:fillRect/>
          </a:stretch>
        </p:blipFill>
        <p:spPr>
          <a:xfrm>
            <a:off x="4546971" y="3692106"/>
            <a:ext cx="4311840" cy="3105509"/>
          </a:xfrm>
          <a:prstGeom prst="rect">
            <a:avLst/>
          </a:prstGeom>
        </p:spPr>
      </p:pic>
      <p:cxnSp>
        <p:nvCxnSpPr>
          <p:cNvPr id="8" name="Straight Arrow Connector 7"/>
          <p:cNvCxnSpPr/>
          <p:nvPr/>
        </p:nvCxnSpPr>
        <p:spPr>
          <a:xfrm flipV="1">
            <a:off x="3968151" y="4502989"/>
            <a:ext cx="1509623" cy="114731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4" name="Rectangle 1"/>
          <p:cNvSpPr>
            <a:spLocks noChangeArrowheads="1"/>
          </p:cNvSpPr>
          <p:nvPr/>
        </p:nvSpPr>
        <p:spPr bwMode="auto">
          <a:xfrm>
            <a:off x="4740022" y="1690689"/>
            <a:ext cx="3925738" cy="1323439"/>
          </a:xfrm>
          <a:prstGeom prst="rect">
            <a:avLst/>
          </a:prstGeom>
          <a:solidFill>
            <a:srgbClr val="FFFF00"/>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What is fixup array?</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The smallest unit of disk space that NTFS uses is a </a:t>
            </a:r>
            <a:r>
              <a:rPr kumimoji="0" lang="en-US" altLang="en-US" sz="1000" b="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hlinkClick r:id="rId3"/>
              </a:rPr>
              <a:t>Cluster</a:t>
            </a:r>
            <a:r>
              <a:rPr kumimoji="0" lang="en-US" altLang="en-US" sz="1000" b="0"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 This can </a:t>
            </a:r>
            <a:r>
              <a:rPr kumimoji="0" lang="en-US" altLang="en-US" sz="1000" b="0" i="0" u="none" strike="noStrike" cap="none" normalizeH="0" baseline="0" dirty="0" smtClean="0">
                <a:ln>
                  <a:noFill/>
                </a:ln>
                <a:effectLst/>
                <a:latin typeface="Times New Roman" panose="02020603050405020304" pitchFamily="18" charset="0"/>
                <a:cs typeface="Times New Roman" panose="02020603050405020304" pitchFamily="18" charset="0"/>
              </a:rPr>
              <a:t>vary from one sector to 128 sectors, the usual number is 8 (4KB). Naturally this is dependent on the sector and </a:t>
            </a:r>
            <a:r>
              <a:rPr kumimoji="0" lang="en-US" altLang="en-US" sz="1000" b="0" i="0" u="none" strike="noStrike" cap="none" normalizeH="0" baseline="0" dirty="0" smtClean="0">
                <a:ln>
                  <a:noFill/>
                </a:ln>
                <a:effectLst/>
                <a:latin typeface="Times New Roman" panose="02020603050405020304" pitchFamily="18" charset="0"/>
                <a:cs typeface="Times New Roman" panose="02020603050405020304" pitchFamily="18" charset="0"/>
                <a:hlinkClick r:id="rId3"/>
              </a:rPr>
              <a:t>Cluster</a:t>
            </a:r>
            <a:r>
              <a:rPr kumimoji="0" lang="en-US" altLang="en-US" sz="1000" b="0" i="0" u="none" strike="noStrike" cap="none" normalizeH="0" baseline="0" dirty="0" smtClean="0">
                <a:ln>
                  <a:noFill/>
                </a:ln>
                <a:effectLst/>
                <a:latin typeface="Times New Roman" panose="02020603050405020304" pitchFamily="18" charset="0"/>
                <a:cs typeface="Times New Roman" panose="02020603050405020304" pitchFamily="18" charset="0"/>
              </a:rPr>
              <a:t>. sizes declared </a:t>
            </a:r>
            <a:r>
              <a:rPr kumimoji="0" lang="en-US" altLang="en-US" sz="1000" b="0" i="0" u="none" strike="noStrike" cap="none" normalizeH="0" baseline="0" dirty="0" err="1" smtClean="0">
                <a:ln>
                  <a:noFill/>
                </a:ln>
                <a:effectLst/>
                <a:latin typeface="Times New Roman" panose="02020603050405020304" pitchFamily="18" charset="0"/>
                <a:cs typeface="Times New Roman" panose="02020603050405020304" pitchFamily="18" charset="0"/>
              </a:rPr>
              <a:t>in</a:t>
            </a:r>
            <a:r>
              <a:rPr kumimoji="0" lang="en-US" altLang="en-US" sz="1000" b="0" i="0" u="none" strike="noStrike" cap="none" normalizeH="0" baseline="0" dirty="0" err="1" smtClean="0">
                <a:ln>
                  <a:noFill/>
                </a:ln>
                <a:effectLst/>
                <a:latin typeface="Times New Roman" panose="02020603050405020304" pitchFamily="18" charset="0"/>
                <a:cs typeface="Times New Roman" panose="02020603050405020304" pitchFamily="18" charset="0"/>
                <a:hlinkClick r:id="rId4"/>
              </a:rPr>
              <a:t>$Boot</a:t>
            </a:r>
            <a:r>
              <a:rPr kumimoji="0" lang="en-US" altLang="en-US" sz="1000" b="0" i="0" u="none" strike="noStrike" cap="none" normalizeH="0" baseline="0" dirty="0" smtClean="0">
                <a:ln>
                  <a:noFill/>
                </a:ln>
                <a:effectLst/>
                <a:latin typeface="Times New Roman" panose="02020603050405020304" pitchFamily="18" charset="0"/>
                <a:cs typeface="Times New Roman" panose="02020603050405020304" pitchFamily="18" charset="0"/>
              </a:rPr>
              <a:t>.</a:t>
            </a:r>
            <a:endParaRPr kumimoji="0" lang="en-US" altLang="en-US" sz="1000" b="0" i="0" u="none" strike="noStrike" cap="none" normalizeH="0" baseline="0" dirty="0" smtClean="0">
              <a:ln>
                <a:noFill/>
              </a:ln>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effectLst/>
                <a:latin typeface="Times New Roman" panose="02020603050405020304" pitchFamily="18" charset="0"/>
                <a:cs typeface="Times New Roman" panose="02020603050405020304" pitchFamily="18" charset="0"/>
              </a:rPr>
              <a:t>Because a single sector could fail, it's important for NTFS to be able to detect errors in a cluster. For this purpose the sectors have Fixups, which are kept in an Update Sequence Array.</a:t>
            </a:r>
            <a:endParaRPr kumimoji="0" lang="en-US" altLang="en-US" sz="1000" b="0" i="0" u="none" strike="noStrike" cap="none" normalizeH="0" baseline="0" dirty="0" smtClean="0">
              <a:ln>
                <a:noFill/>
              </a:ln>
              <a:effectLst/>
            </a:endParaRPr>
          </a:p>
        </p:txBody>
      </p:sp>
    </p:spTree>
    <p:extLst>
      <p:ext uri="{BB962C8B-B14F-4D97-AF65-F5344CB8AC3E}">
        <p14:creationId xmlns:p14="http://schemas.microsoft.com/office/powerpoint/2010/main" val="38754656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 Vs. NTFS</a:t>
            </a:r>
            <a:endParaRPr lang="en-US" dirty="0"/>
          </a:p>
        </p:txBody>
      </p:sp>
      <p:sp>
        <p:nvSpPr>
          <p:cNvPr id="3" name="Content Placeholder 2"/>
          <p:cNvSpPr>
            <a:spLocks noGrp="1"/>
          </p:cNvSpPr>
          <p:nvPr>
            <p:ph idx="1"/>
          </p:nvPr>
        </p:nvSpPr>
        <p:spPr>
          <a:xfrm>
            <a:off x="628650" y="1825624"/>
            <a:ext cx="2520950" cy="4357461"/>
          </a:xfrm>
        </p:spPr>
        <p:txBody>
          <a:bodyPr>
            <a:normAutofit lnSpcReduction="10000"/>
          </a:bodyPr>
          <a:lstStyle/>
          <a:p>
            <a:r>
              <a:rPr lang="en-US" dirty="0"/>
              <a:t>FAT stands for </a:t>
            </a:r>
            <a:r>
              <a:rPr lang="en-US" i="1" dirty="0"/>
              <a:t>File Allocation </a:t>
            </a:r>
            <a:r>
              <a:rPr lang="en-US" i="1" dirty="0" smtClean="0"/>
              <a:t>Table</a:t>
            </a:r>
          </a:p>
          <a:p>
            <a:pPr lvl="1"/>
            <a:r>
              <a:rPr lang="en-US" dirty="0" smtClean="0"/>
              <a:t>FAT32: table entry 32 bits</a:t>
            </a:r>
          </a:p>
          <a:p>
            <a:pPr lvl="1"/>
            <a:r>
              <a:rPr lang="en-US" dirty="0" smtClean="0"/>
              <a:t>an </a:t>
            </a:r>
            <a:r>
              <a:rPr lang="en-US" dirty="0"/>
              <a:t>older </a:t>
            </a:r>
            <a:r>
              <a:rPr lang="en-US" dirty="0" smtClean="0"/>
              <a:t>type</a:t>
            </a:r>
          </a:p>
          <a:p>
            <a:r>
              <a:rPr lang="en-US" dirty="0"/>
              <a:t>NTFS stands for </a:t>
            </a:r>
            <a:r>
              <a:rPr lang="en-US" i="1" dirty="0"/>
              <a:t>New Technology File </a:t>
            </a:r>
            <a:r>
              <a:rPr lang="en-US" i="1" dirty="0" smtClean="0"/>
              <a:t>System</a:t>
            </a:r>
          </a:p>
        </p:txBody>
      </p:sp>
      <p:pic>
        <p:nvPicPr>
          <p:cNvPr id="4" name="Picture 3"/>
          <p:cNvPicPr>
            <a:picLocks noChangeAspect="1"/>
          </p:cNvPicPr>
          <p:nvPr/>
        </p:nvPicPr>
        <p:blipFill>
          <a:blip r:embed="rId2"/>
          <a:stretch>
            <a:fillRect/>
          </a:stretch>
        </p:blipFill>
        <p:spPr>
          <a:xfrm>
            <a:off x="3503296" y="1690689"/>
            <a:ext cx="5562812" cy="3958380"/>
          </a:xfrm>
          <a:prstGeom prst="rect">
            <a:avLst/>
          </a:prstGeom>
        </p:spPr>
      </p:pic>
    </p:spTree>
    <p:extLst>
      <p:ext uri="{BB962C8B-B14F-4D97-AF65-F5344CB8AC3E}">
        <p14:creationId xmlns:p14="http://schemas.microsoft.com/office/powerpoint/2010/main" val="1296053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MFT Entry Header</a:t>
            </a:r>
            <a:endParaRPr lang="en-US" dirty="0"/>
          </a:p>
        </p:txBody>
      </p:sp>
      <p:pic>
        <p:nvPicPr>
          <p:cNvPr id="14338" name="Picture 2" descr="http://www.kes.talktalk.net/ntfs/mftlayo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311" y="3684257"/>
            <a:ext cx="7646039" cy="3113357"/>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5"/>
          <p:cNvSpPr/>
          <p:nvPr/>
        </p:nvSpPr>
        <p:spPr>
          <a:xfrm>
            <a:off x="953988" y="5039556"/>
            <a:ext cx="4161476" cy="196677"/>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 name="TextBox 4"/>
          <p:cNvSpPr txBox="1"/>
          <p:nvPr/>
        </p:nvSpPr>
        <p:spPr>
          <a:xfrm>
            <a:off x="4692770" y="879894"/>
            <a:ext cx="2933945" cy="369332"/>
          </a:xfrm>
          <a:prstGeom prst="rect">
            <a:avLst/>
          </a:prstGeom>
          <a:noFill/>
        </p:spPr>
        <p:txBody>
          <a:bodyPr wrap="none" rtlCol="0">
            <a:spAutoFit/>
          </a:bodyPr>
          <a:lstStyle/>
          <a:p>
            <a:r>
              <a:rPr lang="en-US" dirty="0">
                <a:solidFill>
                  <a:srgbClr val="FF0000"/>
                </a:solidFill>
              </a:rPr>
              <a:t>0x10, $</a:t>
            </a:r>
            <a:r>
              <a:rPr lang="en-US" dirty="0" err="1">
                <a:solidFill>
                  <a:srgbClr val="FF0000"/>
                </a:solidFill>
              </a:rPr>
              <a:t>Standard_Information</a:t>
            </a:r>
            <a:endParaRPr lang="en-US" dirty="0">
              <a:solidFill>
                <a:srgbClr val="FF0000"/>
              </a:solidFill>
            </a:endParaRPr>
          </a:p>
        </p:txBody>
      </p:sp>
      <p:pic>
        <p:nvPicPr>
          <p:cNvPr id="15" name="Picture 14"/>
          <p:cNvPicPr>
            <a:picLocks noChangeAspect="1"/>
          </p:cNvPicPr>
          <p:nvPr/>
        </p:nvPicPr>
        <p:blipFill rotWithShape="1">
          <a:blip r:embed="rId3"/>
          <a:srcRect t="7094" b="69708"/>
          <a:stretch/>
        </p:blipFill>
        <p:spPr>
          <a:xfrm>
            <a:off x="869311" y="1979110"/>
            <a:ext cx="7033239" cy="1250830"/>
          </a:xfrm>
          <a:prstGeom prst="rect">
            <a:avLst/>
          </a:prstGeom>
        </p:spPr>
      </p:pic>
      <p:sp>
        <p:nvSpPr>
          <p:cNvPr id="16" name="Rectangle 15"/>
          <p:cNvSpPr/>
          <p:nvPr/>
        </p:nvSpPr>
        <p:spPr>
          <a:xfrm>
            <a:off x="2938066" y="2755454"/>
            <a:ext cx="555633" cy="167436"/>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17" name="Straight Arrow Connector 16"/>
          <p:cNvCxnSpPr/>
          <p:nvPr/>
        </p:nvCxnSpPr>
        <p:spPr>
          <a:xfrm>
            <a:off x="3539256" y="2844159"/>
            <a:ext cx="584170" cy="201829"/>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p:cNvCxnSpPr/>
          <p:nvPr/>
        </p:nvCxnSpPr>
        <p:spPr>
          <a:xfrm flipV="1">
            <a:off x="4123426" y="1266519"/>
            <a:ext cx="1889185" cy="1779469"/>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5289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197329" y="225947"/>
            <a:ext cx="7886700" cy="1325563"/>
          </a:xfrm>
        </p:spPr>
        <p:txBody>
          <a:bodyPr>
            <a:normAutofit/>
          </a:bodyPr>
          <a:lstStyle/>
          <a:p>
            <a:r>
              <a:rPr lang="en-US" sz="3600" dirty="0" smtClean="0"/>
              <a:t>Length of Attribute is at offset 0x04, 4-byte</a:t>
            </a:r>
            <a:endParaRPr lang="en-US" sz="3600" dirty="0"/>
          </a:p>
        </p:txBody>
      </p:sp>
      <p:pic>
        <p:nvPicPr>
          <p:cNvPr id="5" name="Picture 4"/>
          <p:cNvPicPr>
            <a:picLocks noChangeAspect="1"/>
          </p:cNvPicPr>
          <p:nvPr/>
        </p:nvPicPr>
        <p:blipFill>
          <a:blip r:embed="rId2"/>
          <a:stretch>
            <a:fillRect/>
          </a:stretch>
        </p:blipFill>
        <p:spPr>
          <a:xfrm>
            <a:off x="112040" y="1337278"/>
            <a:ext cx="7033239" cy="5391770"/>
          </a:xfrm>
          <a:prstGeom prst="rect">
            <a:avLst/>
          </a:prstGeom>
        </p:spPr>
      </p:pic>
      <p:sp>
        <p:nvSpPr>
          <p:cNvPr id="11" name="Rectangle 10"/>
          <p:cNvSpPr/>
          <p:nvPr/>
        </p:nvSpPr>
        <p:spPr>
          <a:xfrm>
            <a:off x="4140680" y="2787021"/>
            <a:ext cx="871268" cy="154587"/>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 name="TextBox 1"/>
          <p:cNvSpPr txBox="1"/>
          <p:nvPr/>
        </p:nvSpPr>
        <p:spPr>
          <a:xfrm>
            <a:off x="7201350" y="1495684"/>
            <a:ext cx="1814290" cy="1754326"/>
          </a:xfrm>
          <a:prstGeom prst="rect">
            <a:avLst/>
          </a:prstGeom>
          <a:noFill/>
        </p:spPr>
        <p:txBody>
          <a:bodyPr wrap="square" rtlCol="0">
            <a:spAutoFit/>
          </a:bodyPr>
          <a:lstStyle/>
          <a:p>
            <a:r>
              <a:rPr lang="en-US" dirty="0" smtClean="0">
                <a:solidFill>
                  <a:srgbClr val="002060"/>
                </a:solidFill>
              </a:rPr>
              <a:t>Size of each attribute:</a:t>
            </a:r>
          </a:p>
          <a:p>
            <a:r>
              <a:rPr lang="en-US" dirty="0">
                <a:solidFill>
                  <a:schemeClr val="accent2"/>
                </a:solidFill>
              </a:rPr>
              <a:t>0x60=96 bytes</a:t>
            </a:r>
          </a:p>
          <a:p>
            <a:r>
              <a:rPr lang="en-US" dirty="0">
                <a:solidFill>
                  <a:schemeClr val="accent2"/>
                </a:solidFill>
              </a:rPr>
              <a:t>0xa8=138 bytes</a:t>
            </a:r>
          </a:p>
          <a:p>
            <a:r>
              <a:rPr lang="en-US" dirty="0" smtClean="0">
                <a:solidFill>
                  <a:schemeClr val="accent2"/>
                </a:solidFill>
              </a:rPr>
              <a:t>0x48=72 bytes</a:t>
            </a:r>
          </a:p>
          <a:p>
            <a:r>
              <a:rPr lang="en-US" dirty="0" smtClean="0">
                <a:solidFill>
                  <a:schemeClr val="accent2"/>
                </a:solidFill>
              </a:rPr>
              <a:t>0x58=88 bytes</a:t>
            </a:r>
            <a:endParaRPr lang="en-US" dirty="0">
              <a:solidFill>
                <a:schemeClr val="accent2"/>
              </a:solidFill>
            </a:endParaRPr>
          </a:p>
        </p:txBody>
      </p:sp>
      <p:cxnSp>
        <p:nvCxnSpPr>
          <p:cNvPr id="4" name="Straight Arrow Connector 3"/>
          <p:cNvCxnSpPr/>
          <p:nvPr/>
        </p:nvCxnSpPr>
        <p:spPr>
          <a:xfrm flipH="1">
            <a:off x="5124091" y="2234348"/>
            <a:ext cx="2077259" cy="58750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140680" y="3558839"/>
            <a:ext cx="871268" cy="176399"/>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 name="Rectangle 16"/>
          <p:cNvSpPr/>
          <p:nvPr/>
        </p:nvSpPr>
        <p:spPr>
          <a:xfrm>
            <a:off x="2222746" y="5005197"/>
            <a:ext cx="871268" cy="176399"/>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8" name="Straight Arrow Connector 17"/>
          <p:cNvCxnSpPr/>
          <p:nvPr/>
        </p:nvCxnSpPr>
        <p:spPr>
          <a:xfrm flipH="1">
            <a:off x="4764793" y="2505714"/>
            <a:ext cx="2436557" cy="1053125"/>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102903" y="2787021"/>
            <a:ext cx="4194776" cy="2218176"/>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4140680" y="5543056"/>
            <a:ext cx="871268" cy="176399"/>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26" name="Straight Arrow Connector 25"/>
          <p:cNvCxnSpPr>
            <a:endCxn id="25" idx="0"/>
          </p:cNvCxnSpPr>
          <p:nvPr/>
        </p:nvCxnSpPr>
        <p:spPr>
          <a:xfrm flipH="1">
            <a:off x="4576314" y="3103163"/>
            <a:ext cx="2777436" cy="2439893"/>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91862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ID: 10, 30, 80</a:t>
            </a:r>
            <a:endParaRPr lang="en-US" dirty="0"/>
          </a:p>
        </p:txBody>
      </p:sp>
      <p:pic>
        <p:nvPicPr>
          <p:cNvPr id="8194" name="Picture 2" descr="http://www.kes.talktalk.net/ntfs/attribli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099" y="2682815"/>
            <a:ext cx="2699901" cy="2600753"/>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p:cNvPicPr>
            <a:picLocks noChangeAspect="1"/>
          </p:cNvPicPr>
          <p:nvPr/>
        </p:nvPicPr>
        <p:blipFill>
          <a:blip r:embed="rId3"/>
          <a:stretch>
            <a:fillRect/>
          </a:stretch>
        </p:blipFill>
        <p:spPr>
          <a:xfrm>
            <a:off x="0" y="1820173"/>
            <a:ext cx="6392072" cy="4900243"/>
          </a:xfrm>
          <a:prstGeom prst="rect">
            <a:avLst/>
          </a:prstGeom>
        </p:spPr>
      </p:pic>
      <p:cxnSp>
        <p:nvCxnSpPr>
          <p:cNvPr id="10" name="Straight Arrow Connector 9"/>
          <p:cNvCxnSpPr/>
          <p:nvPr/>
        </p:nvCxnSpPr>
        <p:spPr>
          <a:xfrm flipH="1">
            <a:off x="2941608" y="3019245"/>
            <a:ext cx="3597215" cy="189781"/>
          </a:xfrm>
          <a:prstGeom prst="straightConnector1">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941608" y="3249279"/>
            <a:ext cx="3516704" cy="667113"/>
          </a:xfrm>
          <a:prstGeom prst="straightConnector1">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199072" y="3912740"/>
            <a:ext cx="5259241" cy="1369002"/>
          </a:xfrm>
          <a:prstGeom prst="straightConnector1">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419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4348792" cy="1325563"/>
          </a:xfrm>
        </p:spPr>
        <p:txBody>
          <a:bodyPr>
            <a:normAutofit/>
          </a:bodyPr>
          <a:lstStyle/>
          <a:p>
            <a:r>
              <a:rPr lang="en-US" dirty="0" smtClean="0"/>
              <a:t>More on MFT Record header</a:t>
            </a:r>
            <a:endParaRPr lang="en-US" dirty="0"/>
          </a:p>
        </p:txBody>
      </p:sp>
      <p:sp>
        <p:nvSpPr>
          <p:cNvPr id="3" name="Content Placeholder 2"/>
          <p:cNvSpPr>
            <a:spLocks noGrp="1"/>
          </p:cNvSpPr>
          <p:nvPr>
            <p:ph idx="1"/>
          </p:nvPr>
        </p:nvSpPr>
        <p:spPr>
          <a:xfrm>
            <a:off x="628650" y="3207365"/>
            <a:ext cx="7886700" cy="2969598"/>
          </a:xfrm>
        </p:spPr>
        <p:txBody>
          <a:bodyPr>
            <a:normAutofit fontScale="92500"/>
          </a:bodyPr>
          <a:lstStyle/>
          <a:p>
            <a:r>
              <a:rPr lang="en-US" dirty="0"/>
              <a:t>0x20 - if this MFT record is the base entry for the file then this field is zero: if the record is an extension then this field holds the base record reference address</a:t>
            </a:r>
          </a:p>
          <a:p>
            <a:r>
              <a:rPr lang="en-US" dirty="0" smtClean="0"/>
              <a:t>0x2C </a:t>
            </a:r>
            <a:r>
              <a:rPr lang="en-US" dirty="0"/>
              <a:t>- The </a:t>
            </a:r>
            <a:r>
              <a:rPr lang="en-US"/>
              <a:t>relative </a:t>
            </a:r>
            <a:r>
              <a:rPr lang="en-US" smtClean="0"/>
              <a:t>cluster number </a:t>
            </a:r>
            <a:r>
              <a:rPr lang="en-US" dirty="0" smtClean="0"/>
              <a:t>of </a:t>
            </a:r>
            <a:r>
              <a:rPr lang="en-US" dirty="0"/>
              <a:t>this MFT record starting from zero. If this value - 0xC85 - is multiplied by 0x400 (the cluster size) we get 0x321400, the relative byte address in the MFT of this record.</a:t>
            </a:r>
          </a:p>
        </p:txBody>
      </p:sp>
      <p:pic>
        <p:nvPicPr>
          <p:cNvPr id="20482" name="Picture 2" descr="http://www.kes.talktalk.net/ntfs/aardexampl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942" y="1715878"/>
            <a:ext cx="7492115" cy="1246804"/>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p:cNvPicPr>
            <a:picLocks noChangeAspect="1"/>
          </p:cNvPicPr>
          <p:nvPr/>
        </p:nvPicPr>
        <p:blipFill>
          <a:blip r:embed="rId3"/>
          <a:stretch>
            <a:fillRect/>
          </a:stretch>
        </p:blipFill>
        <p:spPr>
          <a:xfrm>
            <a:off x="6135254" y="158434"/>
            <a:ext cx="2140896" cy="1532255"/>
          </a:xfrm>
          <a:prstGeom prst="rect">
            <a:avLst/>
          </a:prstGeom>
        </p:spPr>
      </p:pic>
    </p:spTree>
    <p:extLst>
      <p:ext uri="{BB962C8B-B14F-4D97-AF65-F5344CB8AC3E}">
        <p14:creationId xmlns:p14="http://schemas.microsoft.com/office/powerpoint/2010/main" val="35704666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29029879"/>
              </p:ext>
            </p:extLst>
          </p:nvPr>
        </p:nvGraphicFramePr>
        <p:xfrm>
          <a:off x="323850" y="243840"/>
          <a:ext cx="8553451" cy="5974080"/>
        </p:xfrm>
        <a:graphic>
          <a:graphicData uri="http://schemas.openxmlformats.org/drawingml/2006/table">
            <a:tbl>
              <a:tblPr/>
              <a:tblGrid>
                <a:gridCol w="1675676"/>
                <a:gridCol w="510921"/>
                <a:gridCol w="643117"/>
                <a:gridCol w="5723737"/>
              </a:tblGrid>
              <a:tr h="93645">
                <a:tc>
                  <a:txBody>
                    <a:bodyPr/>
                    <a:lstStyle/>
                    <a:p>
                      <a:pPr fontAlgn="t"/>
                      <a:r>
                        <a:rPr lang="en-US" sz="1400" b="1" dirty="0">
                          <a:solidFill>
                            <a:srgbClr val="FFFFFF"/>
                          </a:solidFill>
                          <a:effectLst/>
                        </a:rPr>
                        <a:t>Name</a:t>
                      </a:r>
                      <a:endParaRPr lang="en-US" sz="4000" dirty="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8064A2"/>
                    </a:solidFill>
                  </a:tcPr>
                </a:tc>
                <a:tc>
                  <a:txBody>
                    <a:bodyPr/>
                    <a:lstStyle/>
                    <a:p>
                      <a:pPr fontAlgn="t"/>
                      <a:r>
                        <a:rPr lang="en-US" sz="1400" b="1">
                          <a:solidFill>
                            <a:srgbClr val="FFFFFF"/>
                          </a:solidFill>
                          <a:effectLst/>
                        </a:rPr>
                        <a:t># of Bytes</a:t>
                      </a:r>
                      <a:endParaRPr lang="en-US" sz="400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8064A2"/>
                    </a:solidFill>
                  </a:tcPr>
                </a:tc>
                <a:tc>
                  <a:txBody>
                    <a:bodyPr/>
                    <a:lstStyle/>
                    <a:p>
                      <a:pPr fontAlgn="t"/>
                      <a:r>
                        <a:rPr lang="en-US" sz="1400" b="1">
                          <a:solidFill>
                            <a:srgbClr val="FFFFFF"/>
                          </a:solidFill>
                          <a:effectLst/>
                        </a:rPr>
                        <a:t>Record Offset</a:t>
                      </a:r>
                      <a:endParaRPr lang="en-US" sz="400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8064A2"/>
                    </a:solidFill>
                  </a:tcPr>
                </a:tc>
                <a:tc>
                  <a:txBody>
                    <a:bodyPr/>
                    <a:lstStyle/>
                    <a:p>
                      <a:pPr fontAlgn="t"/>
                      <a:r>
                        <a:rPr lang="en-US" sz="1400" b="1">
                          <a:solidFill>
                            <a:srgbClr val="FFFFFF"/>
                          </a:solidFill>
                          <a:effectLst/>
                        </a:rPr>
                        <a:t>Detail</a:t>
                      </a:r>
                      <a:endParaRPr lang="en-US" sz="400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8064A2"/>
                    </a:solidFill>
                  </a:tcPr>
                </a:tc>
              </a:tr>
              <a:tr h="187291">
                <a:tc>
                  <a:txBody>
                    <a:bodyPr/>
                    <a:lstStyle/>
                    <a:p>
                      <a:pPr fontAlgn="t"/>
                      <a:r>
                        <a:rPr lang="en-US" sz="1400" dirty="0">
                          <a:solidFill>
                            <a:srgbClr val="FF0000"/>
                          </a:solidFill>
                          <a:effectLst/>
                        </a:rPr>
                        <a:t>Signature</a:t>
                      </a:r>
                      <a:endParaRPr lang="en-US" sz="4000" dirty="0">
                        <a:solidFill>
                          <a:srgbClr val="FF0000"/>
                        </a:solidFill>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algn="ctr" fontAlgn="t"/>
                      <a:r>
                        <a:rPr lang="en-US" sz="1400" b="1">
                          <a:solidFill>
                            <a:srgbClr val="FF0000"/>
                          </a:solidFill>
                          <a:effectLst/>
                        </a:rPr>
                        <a:t>4</a:t>
                      </a:r>
                      <a:endParaRPr lang="en-US" sz="4000">
                        <a:solidFill>
                          <a:srgbClr val="FF0000"/>
                        </a:solidFill>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algn="ctr" fontAlgn="t"/>
                      <a:r>
                        <a:rPr lang="en-US" sz="1400">
                          <a:solidFill>
                            <a:srgbClr val="FF0000"/>
                          </a:solidFill>
                          <a:effectLst/>
                        </a:rPr>
                        <a:t>0</a:t>
                      </a:r>
                      <a:endParaRPr lang="en-US" sz="4000">
                        <a:solidFill>
                          <a:srgbClr val="FF0000"/>
                        </a:solidFill>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fontAlgn="t"/>
                      <a:r>
                        <a:rPr lang="en-US" sz="1400" dirty="0">
                          <a:solidFill>
                            <a:srgbClr val="FF0000"/>
                          </a:solidFill>
                          <a:effectLst/>
                        </a:rPr>
                        <a:t>Begins the record, this</a:t>
                      </a:r>
                      <a:br>
                        <a:rPr lang="en-US" sz="1400" dirty="0">
                          <a:solidFill>
                            <a:srgbClr val="FF0000"/>
                          </a:solidFill>
                          <a:effectLst/>
                        </a:rPr>
                      </a:br>
                      <a:r>
                        <a:rPr lang="en-US" sz="1400" dirty="0">
                          <a:solidFill>
                            <a:srgbClr val="FF0000"/>
                          </a:solidFill>
                          <a:effectLst/>
                        </a:rPr>
                        <a:t>is typically FILE. When the entry is corrupt this will be BAAD.</a:t>
                      </a:r>
                      <a:endParaRPr lang="en-US" sz="4000" dirty="0">
                        <a:solidFill>
                          <a:srgbClr val="FF0000"/>
                        </a:solidFill>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r>
              <a:tr h="93645">
                <a:tc>
                  <a:txBody>
                    <a:bodyPr/>
                    <a:lstStyle/>
                    <a:p>
                      <a:pPr fontAlgn="t"/>
                      <a:r>
                        <a:rPr lang="en-US" sz="1400" dirty="0">
                          <a:effectLst/>
                        </a:rPr>
                        <a:t>Fix Up Array pointer</a:t>
                      </a:r>
                      <a:endParaRPr lang="en-US" sz="4000" dirty="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algn="ctr" fontAlgn="t"/>
                      <a:r>
                        <a:rPr lang="en-US" sz="1400" b="1">
                          <a:effectLst/>
                        </a:rPr>
                        <a:t>2</a:t>
                      </a:r>
                      <a:endParaRPr lang="en-US" sz="400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algn="ctr" fontAlgn="t"/>
                      <a:r>
                        <a:rPr lang="en-US" sz="1400">
                          <a:effectLst/>
                        </a:rPr>
                        <a:t>4</a:t>
                      </a:r>
                      <a:endParaRPr lang="en-US" sz="400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fontAlgn="t"/>
                      <a:r>
                        <a:rPr lang="en-US" sz="1400">
                          <a:effectLst/>
                        </a:rPr>
                        <a:t>This is typically 0x30</a:t>
                      </a:r>
                      <a:endParaRPr lang="en-US" sz="400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r>
              <a:tr h="93645">
                <a:tc>
                  <a:txBody>
                    <a:bodyPr/>
                    <a:lstStyle/>
                    <a:p>
                      <a:pPr fontAlgn="t"/>
                      <a:r>
                        <a:rPr lang="en-US" sz="1400">
                          <a:effectLst/>
                        </a:rPr>
                        <a:t>Fix up count</a:t>
                      </a:r>
                      <a:endParaRPr lang="en-US" sz="400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algn="ctr" fontAlgn="t"/>
                      <a:r>
                        <a:rPr lang="en-US" sz="1400" b="1" dirty="0">
                          <a:effectLst/>
                        </a:rPr>
                        <a:t>2</a:t>
                      </a:r>
                      <a:endParaRPr lang="en-US" sz="4000" dirty="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algn="ctr" fontAlgn="t"/>
                      <a:r>
                        <a:rPr lang="en-US" sz="1400">
                          <a:effectLst/>
                        </a:rPr>
                        <a:t>6</a:t>
                      </a:r>
                      <a:endParaRPr lang="en-US" sz="400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fontAlgn="t"/>
                      <a:r>
                        <a:rPr lang="en-US" sz="1400">
                          <a:effectLst/>
                        </a:rPr>
                        <a:t>This is typically 0x0003</a:t>
                      </a:r>
                      <a:endParaRPr lang="en-US" sz="400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r>
              <a:tr h="280936">
                <a:tc>
                  <a:txBody>
                    <a:bodyPr/>
                    <a:lstStyle/>
                    <a:p>
                      <a:pPr fontAlgn="t"/>
                      <a:r>
                        <a:rPr lang="en-US" sz="1400" dirty="0">
                          <a:effectLst/>
                        </a:rPr>
                        <a:t>$</a:t>
                      </a:r>
                      <a:r>
                        <a:rPr lang="en-US" sz="1400" dirty="0" err="1">
                          <a:effectLst/>
                        </a:rPr>
                        <a:t>Logfile</a:t>
                      </a:r>
                      <a:r>
                        <a:rPr lang="en-US" sz="1400" dirty="0">
                          <a:effectLst/>
                        </a:rPr>
                        <a:t/>
                      </a:r>
                      <a:br>
                        <a:rPr lang="en-US" sz="1400" dirty="0">
                          <a:effectLst/>
                        </a:rPr>
                      </a:br>
                      <a:r>
                        <a:rPr lang="en-US" sz="1400" dirty="0">
                          <a:effectLst/>
                        </a:rPr>
                        <a:t>Sequence # (LSN)</a:t>
                      </a:r>
                      <a:endParaRPr lang="en-US" sz="4000" dirty="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algn="ctr" fontAlgn="t"/>
                      <a:r>
                        <a:rPr lang="en-US" sz="1400" b="1" dirty="0">
                          <a:effectLst/>
                        </a:rPr>
                        <a:t>8</a:t>
                      </a:r>
                      <a:endParaRPr lang="en-US" sz="4000" dirty="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algn="ctr" fontAlgn="t"/>
                      <a:r>
                        <a:rPr lang="en-US" sz="1400">
                          <a:effectLst/>
                        </a:rPr>
                        <a:t>8</a:t>
                      </a:r>
                      <a:endParaRPr lang="en-US" sz="400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fontAlgn="t"/>
                      <a:r>
                        <a:rPr lang="en-US" sz="1400" dirty="0">
                          <a:effectLst/>
                        </a:rPr>
                        <a:t>$</a:t>
                      </a:r>
                      <a:r>
                        <a:rPr lang="en-US" sz="1400" dirty="0" err="1" smtClean="0">
                          <a:effectLst/>
                        </a:rPr>
                        <a:t>Logfile</a:t>
                      </a:r>
                      <a:r>
                        <a:rPr lang="en-US" sz="1400" dirty="0" smtClean="0">
                          <a:effectLst/>
                        </a:rPr>
                        <a:t> sequence </a:t>
                      </a:r>
                      <a:r>
                        <a:rPr lang="en-US" sz="1400" dirty="0">
                          <a:effectLst/>
                        </a:rPr>
                        <a:t>number</a:t>
                      </a:r>
                      <a:r>
                        <a:rPr lang="en-US" sz="1400" dirty="0" smtClean="0">
                          <a:effectLst/>
                        </a:rPr>
                        <a:t>. Used</a:t>
                      </a:r>
                      <a:r>
                        <a:rPr lang="en-US" sz="1400" baseline="0" dirty="0" smtClean="0">
                          <a:effectLst/>
                        </a:rPr>
                        <a:t> </a:t>
                      </a:r>
                      <a:r>
                        <a:rPr lang="en-US" sz="1400" baseline="0" smtClean="0">
                          <a:effectLst/>
                        </a:rPr>
                        <a:t>for recovery</a:t>
                      </a:r>
                      <a:endParaRPr lang="en-US" sz="1400" dirty="0" smtClean="0">
                        <a:effectLst/>
                      </a:endParaRPr>
                    </a:p>
                    <a:p>
                      <a:pPr fontAlgn="t"/>
                      <a:r>
                        <a:rPr lang="en-US" sz="1400" dirty="0" smtClean="0">
                          <a:effectLst/>
                        </a:rPr>
                        <a:t>This </a:t>
                      </a:r>
                      <a:r>
                        <a:rPr lang="en-US" sz="1400" dirty="0">
                          <a:effectLst/>
                        </a:rPr>
                        <a:t>is a 48 bit number that is incremented every 16 </a:t>
                      </a:r>
                      <a:r>
                        <a:rPr lang="en-US" sz="1400" dirty="0" smtClean="0">
                          <a:effectLst/>
                        </a:rPr>
                        <a:t>bits when </a:t>
                      </a:r>
                      <a:r>
                        <a:rPr lang="en-US" sz="1400" dirty="0">
                          <a:effectLst/>
                        </a:rPr>
                        <a:t>each record is </a:t>
                      </a:r>
                      <a:r>
                        <a:rPr lang="en-US" sz="1400" dirty="0" smtClean="0">
                          <a:effectLst/>
                        </a:rPr>
                        <a:t>added, This is changed every time the record is modified</a:t>
                      </a:r>
                      <a:endParaRPr lang="en-US" sz="4000" dirty="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r>
              <a:tr h="187291">
                <a:tc>
                  <a:txBody>
                    <a:bodyPr/>
                    <a:lstStyle/>
                    <a:p>
                      <a:pPr fontAlgn="t"/>
                      <a:r>
                        <a:rPr lang="en-US" sz="1400">
                          <a:effectLst/>
                        </a:rPr>
                        <a:t>Sequence Number</a:t>
                      </a:r>
                      <a:endParaRPr lang="en-US" sz="400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algn="ctr" fontAlgn="t"/>
                      <a:r>
                        <a:rPr lang="en-US" sz="1400" b="1">
                          <a:effectLst/>
                        </a:rPr>
                        <a:t>2</a:t>
                      </a:r>
                      <a:endParaRPr lang="en-US" sz="400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algn="ctr" fontAlgn="t"/>
                      <a:r>
                        <a:rPr lang="en-US" sz="1400" dirty="0">
                          <a:effectLst/>
                        </a:rPr>
                        <a:t>16</a:t>
                      </a:r>
                      <a:endParaRPr lang="en-US" sz="4000" dirty="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fontAlgn="t"/>
                      <a:r>
                        <a:rPr lang="en-US" sz="1400" dirty="0" smtClean="0">
                          <a:effectLst/>
                        </a:rPr>
                        <a:t>Number of times this </a:t>
                      </a:r>
                      <a:r>
                        <a:rPr lang="en-US" sz="1400" dirty="0" err="1" smtClean="0">
                          <a:effectLst/>
                        </a:rPr>
                        <a:t>mft</a:t>
                      </a:r>
                      <a:r>
                        <a:rPr lang="en-US" sz="1400" dirty="0" smtClean="0">
                          <a:effectLst/>
                        </a:rPr>
                        <a:t> record has been reused.</a:t>
                      </a:r>
                    </a:p>
                    <a:p>
                      <a:pPr fontAlgn="t"/>
                      <a:r>
                        <a:rPr lang="en-US" sz="1400" dirty="0" smtClean="0">
                          <a:effectLst/>
                        </a:rPr>
                        <a:t>Sequence </a:t>
                      </a:r>
                      <a:r>
                        <a:rPr lang="en-US" sz="1400" dirty="0">
                          <a:effectLst/>
                        </a:rPr>
                        <a:t># + LSN = </a:t>
                      </a:r>
                      <a:r>
                        <a:rPr lang="en-US" sz="1400" dirty="0" smtClean="0">
                          <a:effectLst/>
                        </a:rPr>
                        <a:t>File, Reference </a:t>
                      </a:r>
                      <a:r>
                        <a:rPr lang="en-US" sz="1400" dirty="0">
                          <a:effectLst/>
                        </a:rPr>
                        <a:t>Address (64bit).</a:t>
                      </a:r>
                      <a:endParaRPr lang="en-US" sz="4000" dirty="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r>
              <a:tr h="187291">
                <a:tc>
                  <a:txBody>
                    <a:bodyPr/>
                    <a:lstStyle/>
                    <a:p>
                      <a:pPr fontAlgn="t"/>
                      <a:r>
                        <a:rPr lang="en-US" sz="1400">
                          <a:solidFill>
                            <a:srgbClr val="FF0000"/>
                          </a:solidFill>
                          <a:effectLst/>
                        </a:rPr>
                        <a:t>Hard link count</a:t>
                      </a:r>
                      <a:endParaRPr lang="en-US" sz="4000">
                        <a:solidFill>
                          <a:srgbClr val="FF0000"/>
                        </a:solidFill>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algn="ctr" fontAlgn="t"/>
                      <a:r>
                        <a:rPr lang="en-US" sz="1400" b="1">
                          <a:solidFill>
                            <a:srgbClr val="FF0000"/>
                          </a:solidFill>
                          <a:effectLst/>
                        </a:rPr>
                        <a:t>2</a:t>
                      </a:r>
                      <a:endParaRPr lang="en-US" sz="4000">
                        <a:solidFill>
                          <a:srgbClr val="FF0000"/>
                        </a:solidFill>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algn="ctr" fontAlgn="t"/>
                      <a:r>
                        <a:rPr lang="en-US" sz="1400" dirty="0">
                          <a:solidFill>
                            <a:srgbClr val="FF0000"/>
                          </a:solidFill>
                          <a:effectLst/>
                        </a:rPr>
                        <a:t>18</a:t>
                      </a:r>
                      <a:endParaRPr lang="en-US" sz="4000" dirty="0">
                        <a:solidFill>
                          <a:srgbClr val="FF0000"/>
                        </a:solidFill>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fontAlgn="t"/>
                      <a:r>
                        <a:rPr lang="en-US" sz="1400" dirty="0">
                          <a:solidFill>
                            <a:srgbClr val="FF0000"/>
                          </a:solidFill>
                          <a:effectLst/>
                        </a:rPr>
                        <a:t>The number times this</a:t>
                      </a:r>
                      <a:br>
                        <a:rPr lang="en-US" sz="1400" dirty="0">
                          <a:solidFill>
                            <a:srgbClr val="FF0000"/>
                          </a:solidFill>
                          <a:effectLst/>
                        </a:rPr>
                      </a:br>
                      <a:r>
                        <a:rPr lang="en-US" sz="1400" dirty="0">
                          <a:solidFill>
                            <a:srgbClr val="FF0000"/>
                          </a:solidFill>
                          <a:effectLst/>
                        </a:rPr>
                        <a:t>file is referenced</a:t>
                      </a:r>
                      <a:endParaRPr lang="en-US" sz="4000" dirty="0">
                        <a:solidFill>
                          <a:srgbClr val="FF0000"/>
                        </a:solidFill>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r>
              <a:tr h="187291">
                <a:tc>
                  <a:txBody>
                    <a:bodyPr/>
                    <a:lstStyle/>
                    <a:p>
                      <a:pPr fontAlgn="t"/>
                      <a:r>
                        <a:rPr lang="en-US" sz="1400">
                          <a:solidFill>
                            <a:srgbClr val="FF0000"/>
                          </a:solidFill>
                          <a:effectLst/>
                        </a:rPr>
                        <a:t>Offset to First Attribute</a:t>
                      </a:r>
                      <a:endParaRPr lang="en-US" sz="4000">
                        <a:solidFill>
                          <a:srgbClr val="FF0000"/>
                        </a:solidFill>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E5DFEC"/>
                    </a:solidFill>
                  </a:tcPr>
                </a:tc>
                <a:tc>
                  <a:txBody>
                    <a:bodyPr/>
                    <a:lstStyle/>
                    <a:p>
                      <a:pPr algn="ctr" fontAlgn="t"/>
                      <a:r>
                        <a:rPr lang="en-US" sz="1400" b="1">
                          <a:solidFill>
                            <a:srgbClr val="FF0000"/>
                          </a:solidFill>
                          <a:effectLst/>
                        </a:rPr>
                        <a:t>2</a:t>
                      </a:r>
                      <a:endParaRPr lang="en-US" sz="4000">
                        <a:solidFill>
                          <a:srgbClr val="FF0000"/>
                        </a:solidFill>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E5DFEC"/>
                    </a:solidFill>
                  </a:tcPr>
                </a:tc>
                <a:tc>
                  <a:txBody>
                    <a:bodyPr/>
                    <a:lstStyle/>
                    <a:p>
                      <a:pPr algn="ctr" fontAlgn="t"/>
                      <a:r>
                        <a:rPr lang="en-US" sz="1400">
                          <a:solidFill>
                            <a:srgbClr val="FF0000"/>
                          </a:solidFill>
                          <a:effectLst/>
                        </a:rPr>
                        <a:t>20</a:t>
                      </a:r>
                      <a:endParaRPr lang="en-US" sz="4000">
                        <a:solidFill>
                          <a:srgbClr val="FF0000"/>
                        </a:solidFill>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E5DFEC"/>
                    </a:solidFill>
                  </a:tcPr>
                </a:tc>
                <a:tc>
                  <a:txBody>
                    <a:bodyPr/>
                    <a:lstStyle/>
                    <a:p>
                      <a:pPr fontAlgn="t"/>
                      <a:r>
                        <a:rPr lang="en-US" sz="1400" dirty="0">
                          <a:solidFill>
                            <a:srgbClr val="FF0000"/>
                          </a:solidFill>
                          <a:effectLst/>
                        </a:rPr>
                        <a:t>This is typically 0x38. It is important because it will help find the first</a:t>
                      </a:r>
                      <a:br>
                        <a:rPr lang="en-US" sz="1400" dirty="0">
                          <a:solidFill>
                            <a:srgbClr val="FF0000"/>
                          </a:solidFill>
                          <a:effectLst/>
                        </a:rPr>
                      </a:br>
                      <a:r>
                        <a:rPr lang="en-US" sz="1400" dirty="0">
                          <a:solidFill>
                            <a:srgbClr val="FF0000"/>
                          </a:solidFill>
                          <a:effectLst/>
                        </a:rPr>
                        <a:t>attribute</a:t>
                      </a:r>
                      <a:endParaRPr lang="en-US" sz="4000" dirty="0">
                        <a:solidFill>
                          <a:srgbClr val="FF0000"/>
                        </a:solidFill>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E5DFEC"/>
                    </a:solidFill>
                  </a:tcPr>
                </a:tc>
              </a:tr>
              <a:tr h="187291">
                <a:tc>
                  <a:txBody>
                    <a:bodyPr/>
                    <a:lstStyle/>
                    <a:p>
                      <a:pPr fontAlgn="t"/>
                      <a:r>
                        <a:rPr lang="en-US" sz="1400">
                          <a:solidFill>
                            <a:srgbClr val="FF0000"/>
                          </a:solidFill>
                          <a:effectLst/>
                        </a:rPr>
                        <a:t>Usage Flags</a:t>
                      </a:r>
                      <a:endParaRPr lang="en-US" sz="4000">
                        <a:solidFill>
                          <a:srgbClr val="FF0000"/>
                        </a:solidFill>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algn="ctr" fontAlgn="t"/>
                      <a:r>
                        <a:rPr lang="en-US" sz="1400" b="1">
                          <a:solidFill>
                            <a:srgbClr val="FF0000"/>
                          </a:solidFill>
                          <a:effectLst/>
                        </a:rPr>
                        <a:t>2</a:t>
                      </a:r>
                      <a:endParaRPr lang="en-US" sz="4000">
                        <a:solidFill>
                          <a:srgbClr val="FF0000"/>
                        </a:solidFill>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algn="ctr" fontAlgn="t"/>
                      <a:r>
                        <a:rPr lang="en-US" sz="1400">
                          <a:solidFill>
                            <a:srgbClr val="FF0000"/>
                          </a:solidFill>
                          <a:effectLst/>
                        </a:rPr>
                        <a:t>22</a:t>
                      </a:r>
                      <a:endParaRPr lang="en-US" sz="4000">
                        <a:solidFill>
                          <a:srgbClr val="FF0000"/>
                        </a:solidFill>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fontAlgn="t"/>
                      <a:r>
                        <a:rPr lang="en-US" sz="1400" dirty="0">
                          <a:solidFill>
                            <a:srgbClr val="FF0000"/>
                          </a:solidFill>
                          <a:effectLst/>
                        </a:rPr>
                        <a:t>These flags will</a:t>
                      </a:r>
                      <a:br>
                        <a:rPr lang="en-US" sz="1400" dirty="0">
                          <a:solidFill>
                            <a:srgbClr val="FF0000"/>
                          </a:solidFill>
                          <a:effectLst/>
                        </a:rPr>
                      </a:br>
                      <a:r>
                        <a:rPr lang="en-US" sz="1400" dirty="0">
                          <a:solidFill>
                            <a:srgbClr val="FF0000"/>
                          </a:solidFill>
                          <a:effectLst/>
                        </a:rPr>
                        <a:t>determine if its allocated (0x01) and/or the entry is a directory (0x02)</a:t>
                      </a:r>
                      <a:endParaRPr lang="en-US" sz="4000" dirty="0">
                        <a:solidFill>
                          <a:srgbClr val="FF0000"/>
                        </a:solidFill>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r>
              <a:tr h="280936">
                <a:tc>
                  <a:txBody>
                    <a:bodyPr/>
                    <a:lstStyle/>
                    <a:p>
                      <a:pPr fontAlgn="t"/>
                      <a:r>
                        <a:rPr lang="en-US" sz="1400">
                          <a:effectLst/>
                        </a:rPr>
                        <a:t>MFT record logical Size</a:t>
                      </a:r>
                      <a:endParaRPr lang="en-US" sz="400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algn="ctr" fontAlgn="t"/>
                      <a:r>
                        <a:rPr lang="en-US" sz="1400" b="1">
                          <a:effectLst/>
                        </a:rPr>
                        <a:t>4</a:t>
                      </a:r>
                      <a:endParaRPr lang="en-US" sz="400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algn="ctr" fontAlgn="t"/>
                      <a:r>
                        <a:rPr lang="en-US" sz="1400">
                          <a:effectLst/>
                        </a:rPr>
                        <a:t>24</a:t>
                      </a:r>
                      <a:endParaRPr lang="en-US" sz="400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fontAlgn="t"/>
                      <a:r>
                        <a:rPr lang="en-US" sz="1400" dirty="0">
                          <a:effectLst/>
                        </a:rPr>
                        <a:t>This will help determine</a:t>
                      </a:r>
                      <a:br>
                        <a:rPr lang="en-US" sz="1400" dirty="0">
                          <a:effectLst/>
                        </a:rPr>
                      </a:br>
                      <a:r>
                        <a:rPr lang="en-US" sz="1400" dirty="0">
                          <a:effectLst/>
                        </a:rPr>
                        <a:t>when the record ends, this is helpful if you are</a:t>
                      </a:r>
                      <a:br>
                        <a:rPr lang="en-US" sz="1400" dirty="0">
                          <a:effectLst/>
                        </a:rPr>
                      </a:br>
                      <a:r>
                        <a:rPr lang="en-US" sz="1400" dirty="0">
                          <a:effectLst/>
                        </a:rPr>
                        <a:t>trying to pull MFT records from unallocated space.</a:t>
                      </a:r>
                      <a:endParaRPr lang="en-US" sz="4000" dirty="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r>
              <a:tr h="187291">
                <a:tc>
                  <a:txBody>
                    <a:bodyPr/>
                    <a:lstStyle/>
                    <a:p>
                      <a:pPr fontAlgn="t"/>
                      <a:r>
                        <a:rPr lang="en-US" sz="1400">
                          <a:effectLst/>
                        </a:rPr>
                        <a:t>MFT record physical size</a:t>
                      </a:r>
                      <a:endParaRPr lang="en-US" sz="400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algn="ctr" fontAlgn="t"/>
                      <a:r>
                        <a:rPr lang="en-US" sz="1400" b="1">
                          <a:effectLst/>
                        </a:rPr>
                        <a:t>4</a:t>
                      </a:r>
                      <a:endParaRPr lang="en-US" sz="400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algn="ctr" fontAlgn="t"/>
                      <a:r>
                        <a:rPr lang="en-US" sz="1400">
                          <a:effectLst/>
                        </a:rPr>
                        <a:t>28</a:t>
                      </a:r>
                      <a:endParaRPr lang="en-US" sz="400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fontAlgn="t"/>
                      <a:r>
                        <a:rPr lang="en-US" sz="1400" dirty="0">
                          <a:effectLst/>
                        </a:rPr>
                        <a:t>This size is typically</a:t>
                      </a:r>
                      <a:br>
                        <a:rPr lang="en-US" sz="1400" dirty="0">
                          <a:effectLst/>
                        </a:rPr>
                      </a:br>
                      <a:r>
                        <a:rPr lang="en-US" sz="1400" dirty="0">
                          <a:effectLst/>
                        </a:rPr>
                        <a:t>1024 bytes</a:t>
                      </a:r>
                      <a:endParaRPr lang="en-US" sz="4000" dirty="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r>
              <a:tr h="187291">
                <a:tc>
                  <a:txBody>
                    <a:bodyPr/>
                    <a:lstStyle/>
                    <a:p>
                      <a:pPr fontAlgn="t"/>
                      <a:r>
                        <a:rPr lang="en-US" sz="1400">
                          <a:effectLst/>
                        </a:rPr>
                        <a:t>Parent Directory Record #</a:t>
                      </a:r>
                      <a:endParaRPr lang="en-US" sz="400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algn="ctr" fontAlgn="t"/>
                      <a:r>
                        <a:rPr lang="en-US" sz="1400" b="1">
                          <a:effectLst/>
                        </a:rPr>
                        <a:t>8</a:t>
                      </a:r>
                      <a:endParaRPr lang="en-US" sz="400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algn="ctr" fontAlgn="t"/>
                      <a:r>
                        <a:rPr lang="en-US" sz="1400">
                          <a:effectLst/>
                        </a:rPr>
                        <a:t>32</a:t>
                      </a:r>
                      <a:endParaRPr lang="en-US" sz="400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fontAlgn="t"/>
                      <a:r>
                        <a:rPr lang="en-US" sz="1400" dirty="0">
                          <a:effectLst/>
                        </a:rPr>
                        <a:t>This will help build the</a:t>
                      </a:r>
                      <a:br>
                        <a:rPr lang="en-US" sz="1400" dirty="0">
                          <a:effectLst/>
                        </a:rPr>
                      </a:br>
                      <a:r>
                        <a:rPr lang="en-US" sz="1400" dirty="0">
                          <a:effectLst/>
                        </a:rPr>
                        <a:t>file structure of the volume</a:t>
                      </a:r>
                      <a:endParaRPr lang="en-US" sz="4000" dirty="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r>
              <a:tr h="93645">
                <a:tc>
                  <a:txBody>
                    <a:bodyPr/>
                    <a:lstStyle/>
                    <a:p>
                      <a:pPr fontAlgn="t"/>
                      <a:r>
                        <a:rPr lang="en-US" sz="1400">
                          <a:effectLst/>
                        </a:rPr>
                        <a:t>Next Attribute ID</a:t>
                      </a:r>
                      <a:endParaRPr lang="en-US" sz="400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algn="ctr" fontAlgn="t"/>
                      <a:r>
                        <a:rPr lang="en-US" sz="1400" b="1">
                          <a:effectLst/>
                        </a:rPr>
                        <a:t>2</a:t>
                      </a:r>
                      <a:endParaRPr lang="en-US" sz="400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algn="ctr" fontAlgn="t"/>
                      <a:r>
                        <a:rPr lang="en-US" sz="1400">
                          <a:effectLst/>
                        </a:rPr>
                        <a:t>40</a:t>
                      </a:r>
                      <a:endParaRPr lang="en-US" sz="400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fontAlgn="t"/>
                      <a:r>
                        <a:rPr lang="en-US" sz="1400" dirty="0">
                          <a:effectLst/>
                        </a:rPr>
                        <a:t>For Windows XP</a:t>
                      </a:r>
                      <a:endParaRPr lang="en-US" sz="4000" dirty="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r>
              <a:tr h="93645">
                <a:tc>
                  <a:txBody>
                    <a:bodyPr/>
                    <a:lstStyle/>
                    <a:p>
                      <a:pPr fontAlgn="t"/>
                      <a:r>
                        <a:rPr lang="en-US" sz="1400">
                          <a:effectLst/>
                        </a:rPr>
                        <a:t>Padding</a:t>
                      </a:r>
                      <a:endParaRPr lang="en-US" sz="400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algn="ctr" fontAlgn="t"/>
                      <a:r>
                        <a:rPr lang="en-US" sz="1400" b="1">
                          <a:effectLst/>
                        </a:rPr>
                        <a:t>2</a:t>
                      </a:r>
                      <a:endParaRPr lang="en-US" sz="400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algn="ctr" fontAlgn="t"/>
                      <a:r>
                        <a:rPr lang="en-US" sz="1400">
                          <a:effectLst/>
                        </a:rPr>
                        <a:t>42</a:t>
                      </a:r>
                      <a:endParaRPr lang="en-US" sz="400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fontAlgn="t"/>
                      <a:r>
                        <a:rPr lang="en-US" sz="1400" dirty="0">
                          <a:effectLst/>
                        </a:rPr>
                        <a:t>For Windows XP</a:t>
                      </a:r>
                      <a:endParaRPr lang="en-US" sz="4000" dirty="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r>
              <a:tr h="93645">
                <a:tc>
                  <a:txBody>
                    <a:bodyPr/>
                    <a:lstStyle/>
                    <a:p>
                      <a:pPr fontAlgn="t"/>
                      <a:r>
                        <a:rPr lang="en-US" sz="1400">
                          <a:solidFill>
                            <a:srgbClr val="FF0000"/>
                          </a:solidFill>
                          <a:effectLst/>
                        </a:rPr>
                        <a:t>MFT record #</a:t>
                      </a:r>
                      <a:endParaRPr lang="en-US" sz="4000">
                        <a:solidFill>
                          <a:srgbClr val="FF0000"/>
                        </a:solidFill>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algn="ctr" fontAlgn="t"/>
                      <a:r>
                        <a:rPr lang="en-US" sz="1400" b="1">
                          <a:solidFill>
                            <a:srgbClr val="FF0000"/>
                          </a:solidFill>
                          <a:effectLst/>
                        </a:rPr>
                        <a:t>4</a:t>
                      </a:r>
                      <a:endParaRPr lang="en-US" sz="4000">
                        <a:solidFill>
                          <a:srgbClr val="FF0000"/>
                        </a:solidFill>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algn="ctr" fontAlgn="t"/>
                      <a:r>
                        <a:rPr lang="en-US" sz="1400">
                          <a:solidFill>
                            <a:srgbClr val="FF0000"/>
                          </a:solidFill>
                          <a:effectLst/>
                        </a:rPr>
                        <a:t>44</a:t>
                      </a:r>
                      <a:endParaRPr lang="en-US" sz="4000">
                        <a:solidFill>
                          <a:srgbClr val="FF0000"/>
                        </a:solidFill>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fontAlgn="t"/>
                      <a:r>
                        <a:rPr lang="en-US" sz="1400" dirty="0" smtClean="0">
                          <a:solidFill>
                            <a:srgbClr val="FF0000"/>
                          </a:solidFill>
                          <a:effectLst/>
                        </a:rPr>
                        <a:t>Relative byte address in the MFT of this record</a:t>
                      </a:r>
                      <a:endParaRPr lang="en-US" sz="4000" dirty="0">
                        <a:solidFill>
                          <a:srgbClr val="FF0000"/>
                        </a:solidFill>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r>
              <a:tr h="93645">
                <a:tc>
                  <a:txBody>
                    <a:bodyPr/>
                    <a:lstStyle/>
                    <a:p>
                      <a:pPr fontAlgn="t"/>
                      <a:r>
                        <a:rPr lang="en-US" sz="1400">
                          <a:effectLst/>
                        </a:rPr>
                        <a:t>Padding</a:t>
                      </a:r>
                      <a:endParaRPr lang="en-US" sz="400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algn="ctr" fontAlgn="t"/>
                      <a:r>
                        <a:rPr lang="en-US" sz="1400" b="1">
                          <a:effectLst/>
                        </a:rPr>
                        <a:t>0-8</a:t>
                      </a:r>
                      <a:endParaRPr lang="en-US" sz="400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algn="ctr" fontAlgn="t"/>
                      <a:r>
                        <a:rPr lang="en-US" sz="1400">
                          <a:effectLst/>
                        </a:rPr>
                        <a:t>48</a:t>
                      </a:r>
                      <a:endParaRPr lang="en-US" sz="400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c>
                  <a:txBody>
                    <a:bodyPr/>
                    <a:lstStyle/>
                    <a:p>
                      <a:pPr fontAlgn="t"/>
                      <a:r>
                        <a:rPr lang="en-US" sz="1400" dirty="0">
                          <a:effectLst/>
                        </a:rPr>
                        <a:t>This is typically 8 bytes</a:t>
                      </a:r>
                      <a:endParaRPr lang="en-US" sz="4000" dirty="0">
                        <a:effectLst/>
                      </a:endParaRPr>
                    </a:p>
                  </a:txBody>
                  <a:tcPr marL="52676" marR="52676" marT="0" marB="0">
                    <a:lnL w="12700" cap="flat" cmpd="sng" algn="ctr">
                      <a:solidFill>
                        <a:srgbClr val="8064A2"/>
                      </a:solidFill>
                      <a:prstDash val="solid"/>
                      <a:round/>
                      <a:headEnd type="none" w="med" len="med"/>
                      <a:tailEnd type="none" w="med" len="med"/>
                    </a:lnL>
                    <a:lnR w="12700" cap="flat" cmpd="sng" algn="ctr">
                      <a:solidFill>
                        <a:srgbClr val="8064A2"/>
                      </a:solidFill>
                      <a:prstDash val="solid"/>
                      <a:round/>
                      <a:headEnd type="none" w="med" len="med"/>
                      <a:tailEnd type="none" w="med" len="med"/>
                    </a:lnR>
                    <a:lnT w="12700" cap="flat" cmpd="sng" algn="ctr">
                      <a:solidFill>
                        <a:srgbClr val="8064A2"/>
                      </a:solidFill>
                      <a:prstDash val="solid"/>
                      <a:round/>
                      <a:headEnd type="none" w="med" len="med"/>
                      <a:tailEnd type="none" w="med" len="med"/>
                    </a:lnT>
                    <a:lnB w="12700" cap="flat" cmpd="sng" algn="ctr">
                      <a:solidFill>
                        <a:srgbClr val="8064A2"/>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40674904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MFT Attributes</a:t>
            </a:r>
          </a:p>
        </p:txBody>
      </p:sp>
      <p:sp>
        <p:nvSpPr>
          <p:cNvPr id="4" name="Content Placeholder 3"/>
          <p:cNvSpPr>
            <a:spLocks noGrp="1"/>
          </p:cNvSpPr>
          <p:nvPr>
            <p:ph idx="1"/>
          </p:nvPr>
        </p:nvSpPr>
        <p:spPr>
          <a:xfrm>
            <a:off x="628650" y="1825625"/>
            <a:ext cx="7886700" cy="1753985"/>
          </a:xfrm>
        </p:spPr>
        <p:txBody>
          <a:bodyPr>
            <a:normAutofit fontScale="92500" lnSpcReduction="10000"/>
          </a:bodyPr>
          <a:lstStyle/>
          <a:p>
            <a:pPr>
              <a:lnSpc>
                <a:spcPct val="80000"/>
              </a:lnSpc>
            </a:pPr>
            <a:r>
              <a:rPr lang="en-US" dirty="0"/>
              <a:t>The attribute header gives basic information about the attribute.</a:t>
            </a:r>
          </a:p>
          <a:p>
            <a:pPr>
              <a:lnSpc>
                <a:spcPct val="80000"/>
              </a:lnSpc>
            </a:pPr>
            <a:r>
              <a:rPr lang="en-US" dirty="0"/>
              <a:t>A resident attribute is stored in the MFT entry.</a:t>
            </a:r>
          </a:p>
          <a:p>
            <a:pPr>
              <a:lnSpc>
                <a:spcPct val="80000"/>
              </a:lnSpc>
            </a:pPr>
            <a:r>
              <a:rPr lang="en-US" dirty="0"/>
              <a:t>A non-resident entry is stored in a cluster outside the MFT.</a:t>
            </a:r>
          </a:p>
          <a:p>
            <a:endParaRPr lang="en-US" dirty="0"/>
          </a:p>
        </p:txBody>
      </p:sp>
      <p:pic>
        <p:nvPicPr>
          <p:cNvPr id="3" name="Picture 2"/>
          <p:cNvPicPr>
            <a:picLocks noChangeAspect="1"/>
          </p:cNvPicPr>
          <p:nvPr/>
        </p:nvPicPr>
        <p:blipFill>
          <a:blip r:embed="rId2"/>
          <a:stretch>
            <a:fillRect/>
          </a:stretch>
        </p:blipFill>
        <p:spPr>
          <a:xfrm>
            <a:off x="628650" y="3579610"/>
            <a:ext cx="7416650" cy="3176999"/>
          </a:xfrm>
          <a:prstGeom prst="rect">
            <a:avLst/>
          </a:prstGeom>
        </p:spPr>
      </p:pic>
    </p:spTree>
    <p:extLst>
      <p:ext uri="{BB962C8B-B14F-4D97-AF65-F5344CB8AC3E}">
        <p14:creationId xmlns:p14="http://schemas.microsoft.com/office/powerpoint/2010/main" val="16158828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 Header - Resident</a:t>
            </a:r>
          </a:p>
        </p:txBody>
      </p:sp>
      <p:pic>
        <p:nvPicPr>
          <p:cNvPr id="15362" name="Picture 2" descr="http://www.kes.talktalk.net/ntfs/attrheaderreside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80" y="4029974"/>
            <a:ext cx="8648640" cy="2655498"/>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p:cNvPicPr>
            <a:picLocks noChangeAspect="1"/>
          </p:cNvPicPr>
          <p:nvPr/>
        </p:nvPicPr>
        <p:blipFill>
          <a:blip r:embed="rId3"/>
          <a:stretch>
            <a:fillRect/>
          </a:stretch>
        </p:blipFill>
        <p:spPr>
          <a:xfrm>
            <a:off x="3185213" y="1288147"/>
            <a:ext cx="5571721" cy="2386705"/>
          </a:xfrm>
          <a:prstGeom prst="rect">
            <a:avLst/>
          </a:prstGeom>
        </p:spPr>
      </p:pic>
      <p:sp>
        <p:nvSpPr>
          <p:cNvPr id="6" name="Rectangle 5"/>
          <p:cNvSpPr/>
          <p:nvPr/>
        </p:nvSpPr>
        <p:spPr>
          <a:xfrm>
            <a:off x="4132051" y="2139352"/>
            <a:ext cx="1138689" cy="672762"/>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7" name="Straight Arrow Connector 6"/>
          <p:cNvCxnSpPr/>
          <p:nvPr/>
        </p:nvCxnSpPr>
        <p:spPr>
          <a:xfrm flipH="1">
            <a:off x="2639683" y="2708601"/>
            <a:ext cx="2484408" cy="1250924"/>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9" name="Rectangle 8"/>
          <p:cNvSpPr/>
          <p:nvPr/>
        </p:nvSpPr>
        <p:spPr>
          <a:xfrm>
            <a:off x="350833" y="4469172"/>
            <a:ext cx="4385069" cy="2235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5194075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 Header - Non-Resident</a:t>
            </a:r>
          </a:p>
        </p:txBody>
      </p:sp>
      <p:pic>
        <p:nvPicPr>
          <p:cNvPr id="5" name="Picture 4"/>
          <p:cNvPicPr>
            <a:picLocks noChangeAspect="1"/>
          </p:cNvPicPr>
          <p:nvPr/>
        </p:nvPicPr>
        <p:blipFill>
          <a:blip r:embed="rId2"/>
          <a:stretch>
            <a:fillRect/>
          </a:stretch>
        </p:blipFill>
        <p:spPr>
          <a:xfrm>
            <a:off x="3418125" y="1288147"/>
            <a:ext cx="5571721" cy="2386705"/>
          </a:xfrm>
          <a:prstGeom prst="rect">
            <a:avLst/>
          </a:prstGeom>
        </p:spPr>
      </p:pic>
      <p:sp>
        <p:nvSpPr>
          <p:cNvPr id="6" name="Rectangle 5"/>
          <p:cNvSpPr/>
          <p:nvPr/>
        </p:nvSpPr>
        <p:spPr>
          <a:xfrm>
            <a:off x="7504963" y="2139352"/>
            <a:ext cx="897165" cy="629727"/>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7" name="Straight Arrow Connector 6"/>
          <p:cNvCxnSpPr/>
          <p:nvPr/>
        </p:nvCxnSpPr>
        <p:spPr>
          <a:xfrm flipH="1">
            <a:off x="2639683" y="2872596"/>
            <a:ext cx="5089585" cy="1086929"/>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pic>
        <p:nvPicPr>
          <p:cNvPr id="16386" name="Picture 2" descr="http://www.kes.talktalk.net/ntfs/attrheadernonresid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363" y="3959525"/>
            <a:ext cx="6864088" cy="279495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043946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Attribute </a:t>
            </a:r>
            <a:r>
              <a:rPr lang="en-US" sz="3200" dirty="0" smtClean="0"/>
              <a:t>Header- Resident vs. </a:t>
            </a:r>
            <a:r>
              <a:rPr lang="en-US" sz="3200" dirty="0"/>
              <a:t>Non-Resident</a:t>
            </a:r>
          </a:p>
        </p:txBody>
      </p:sp>
      <p:sp>
        <p:nvSpPr>
          <p:cNvPr id="7" name="Content Placeholder 6"/>
          <p:cNvSpPr>
            <a:spLocks noGrp="1"/>
          </p:cNvSpPr>
          <p:nvPr>
            <p:ph idx="1"/>
          </p:nvPr>
        </p:nvSpPr>
        <p:spPr>
          <a:xfrm>
            <a:off x="697662" y="1690688"/>
            <a:ext cx="8109908" cy="3347137"/>
          </a:xfrm>
        </p:spPr>
        <p:txBody>
          <a:bodyPr>
            <a:normAutofit/>
          </a:bodyPr>
          <a:lstStyle/>
          <a:p>
            <a:r>
              <a:rPr lang="en-US" dirty="0"/>
              <a:t>F</a:t>
            </a:r>
            <a:r>
              <a:rPr lang="en-US" dirty="0" smtClean="0"/>
              <a:t>irst </a:t>
            </a:r>
            <a:r>
              <a:rPr lang="en-US" dirty="0"/>
              <a:t>16 B </a:t>
            </a:r>
            <a:r>
              <a:rPr lang="en-US" dirty="0" smtClean="0"/>
              <a:t>is </a:t>
            </a:r>
            <a:r>
              <a:rPr lang="en-US" dirty="0"/>
              <a:t>the </a:t>
            </a:r>
            <a:r>
              <a:rPr lang="en-US" dirty="0" smtClean="0"/>
              <a:t>same. </a:t>
            </a:r>
          </a:p>
          <a:p>
            <a:pPr lvl="1"/>
            <a:r>
              <a:rPr lang="en-US" dirty="0" smtClean="0"/>
              <a:t>because </a:t>
            </a:r>
            <a:r>
              <a:rPr lang="en-US" dirty="0"/>
              <a:t>non-resident attributes need to describe an arbitrary number of cluster runs, consecutive clusters that they occupy</a:t>
            </a:r>
            <a:r>
              <a:rPr lang="en-US" dirty="0" smtClean="0"/>
              <a:t>.</a:t>
            </a:r>
          </a:p>
          <a:p>
            <a:r>
              <a:rPr lang="en-US" dirty="0" smtClean="0"/>
              <a:t>Length of resident</a:t>
            </a:r>
          </a:p>
          <a:p>
            <a:pPr lvl="1"/>
            <a:r>
              <a:rPr lang="en-US" dirty="0" smtClean="0"/>
              <a:t>24</a:t>
            </a:r>
          </a:p>
          <a:p>
            <a:r>
              <a:rPr lang="en-US" dirty="0"/>
              <a:t>Length of </a:t>
            </a:r>
            <a:r>
              <a:rPr lang="en-US" dirty="0" smtClean="0"/>
              <a:t>non-resident</a:t>
            </a:r>
          </a:p>
          <a:p>
            <a:pPr lvl="1"/>
            <a:r>
              <a:rPr lang="en-US" dirty="0" smtClean="0"/>
              <a:t>64</a:t>
            </a:r>
            <a:endParaRPr lang="en-US" dirty="0"/>
          </a:p>
          <a:p>
            <a:endParaRPr lang="en-US" dirty="0"/>
          </a:p>
        </p:txBody>
      </p:sp>
    </p:spTree>
    <p:extLst>
      <p:ext uri="{BB962C8B-B14F-4D97-AF65-F5344CB8AC3E}">
        <p14:creationId xmlns:p14="http://schemas.microsoft.com/office/powerpoint/2010/main" val="98846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Another Example: Aardvark.txt </a:t>
            </a:r>
            <a:r>
              <a:rPr lang="en-US" sz="3200" dirty="0"/>
              <a:t>file record</a:t>
            </a:r>
          </a:p>
        </p:txBody>
      </p:sp>
      <p:pic>
        <p:nvPicPr>
          <p:cNvPr id="17410" name="Picture 2" descr="http://www.kes.talktalk.net/ntfs/aardexampl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333" y="1690689"/>
            <a:ext cx="6458192" cy="511273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206740" y="159554"/>
            <a:ext cx="2966717" cy="646331"/>
          </a:xfrm>
          <a:prstGeom prst="rect">
            <a:avLst/>
          </a:prstGeom>
          <a:noFill/>
        </p:spPr>
        <p:txBody>
          <a:bodyPr wrap="square" rtlCol="0">
            <a:spAutoFit/>
          </a:bodyPr>
          <a:lstStyle/>
          <a:p>
            <a:r>
              <a:rPr lang="en-US" dirty="0">
                <a:solidFill>
                  <a:srgbClr val="002060"/>
                </a:solidFill>
              </a:rPr>
              <a:t>the offset to the first attribute in the record is 0x38</a:t>
            </a:r>
            <a:endParaRPr lang="en-US" b="1" dirty="0">
              <a:solidFill>
                <a:srgbClr val="002060"/>
              </a:solidFill>
            </a:endParaRPr>
          </a:p>
        </p:txBody>
      </p:sp>
      <p:cxnSp>
        <p:nvCxnSpPr>
          <p:cNvPr id="5" name="Straight Arrow Connector 4"/>
          <p:cNvCxnSpPr>
            <a:stCxn id="3" idx="2"/>
          </p:cNvCxnSpPr>
          <p:nvPr/>
        </p:nvCxnSpPr>
        <p:spPr>
          <a:xfrm>
            <a:off x="1690099" y="805885"/>
            <a:ext cx="509637" cy="1485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649525" y="275176"/>
            <a:ext cx="3966407" cy="369332"/>
          </a:xfrm>
          <a:prstGeom prst="rect">
            <a:avLst/>
          </a:prstGeom>
          <a:noFill/>
        </p:spPr>
        <p:txBody>
          <a:bodyPr wrap="none" rtlCol="0">
            <a:spAutoFit/>
          </a:bodyPr>
          <a:lstStyle/>
          <a:p>
            <a:r>
              <a:rPr lang="en-US" b="1" dirty="0" smtClean="0">
                <a:solidFill>
                  <a:srgbClr val="7030A0"/>
                </a:solidFill>
              </a:rPr>
              <a:t>At 0x38 is 0x10, $</a:t>
            </a:r>
            <a:r>
              <a:rPr lang="en-US" b="1" dirty="0" err="1" smtClean="0">
                <a:solidFill>
                  <a:srgbClr val="7030A0"/>
                </a:solidFill>
              </a:rPr>
              <a:t>Standard_Information</a:t>
            </a:r>
            <a:endParaRPr lang="en-US" b="1" dirty="0">
              <a:solidFill>
                <a:srgbClr val="7030A0"/>
              </a:solidFill>
            </a:endParaRPr>
          </a:p>
        </p:txBody>
      </p:sp>
      <p:cxnSp>
        <p:nvCxnSpPr>
          <p:cNvPr id="8" name="Straight Arrow Connector 7"/>
          <p:cNvCxnSpPr>
            <a:stCxn id="7" idx="2"/>
          </p:cNvCxnSpPr>
          <p:nvPr/>
        </p:nvCxnSpPr>
        <p:spPr>
          <a:xfrm flipH="1">
            <a:off x="3339957" y="644508"/>
            <a:ext cx="2292772" cy="19807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574294" y="1090113"/>
            <a:ext cx="3492068" cy="923330"/>
          </a:xfrm>
          <a:prstGeom prst="rect">
            <a:avLst/>
          </a:prstGeom>
          <a:noFill/>
        </p:spPr>
        <p:txBody>
          <a:bodyPr wrap="square" rtlCol="0">
            <a:spAutoFit/>
          </a:bodyPr>
          <a:lstStyle/>
          <a:p>
            <a:r>
              <a:rPr lang="en-US" dirty="0">
                <a:solidFill>
                  <a:schemeClr val="accent2"/>
                </a:solidFill>
              </a:rPr>
              <a:t>at offset 0x04 in the attribute is the length of this attribute, </a:t>
            </a:r>
            <a:r>
              <a:rPr lang="en-US" dirty="0" smtClean="0">
                <a:solidFill>
                  <a:schemeClr val="accent2"/>
                </a:solidFill>
              </a:rPr>
              <a:t>0x60, lead to</a:t>
            </a:r>
            <a:endParaRPr lang="en-US" b="1" dirty="0">
              <a:solidFill>
                <a:schemeClr val="accent2"/>
              </a:solidFill>
            </a:endParaRPr>
          </a:p>
        </p:txBody>
      </p:sp>
      <p:cxnSp>
        <p:nvCxnSpPr>
          <p:cNvPr id="15" name="Straight Arrow Connector 14"/>
          <p:cNvCxnSpPr/>
          <p:nvPr/>
        </p:nvCxnSpPr>
        <p:spPr>
          <a:xfrm flipH="1">
            <a:off x="4233393" y="1780639"/>
            <a:ext cx="3090434" cy="8406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772950" y="2621248"/>
            <a:ext cx="2057308" cy="1200329"/>
          </a:xfrm>
          <a:prstGeom prst="rect">
            <a:avLst/>
          </a:prstGeom>
          <a:noFill/>
        </p:spPr>
        <p:txBody>
          <a:bodyPr wrap="square" rtlCol="0">
            <a:spAutoFit/>
          </a:bodyPr>
          <a:lstStyle/>
          <a:p>
            <a:r>
              <a:rPr lang="en-US" dirty="0" smtClean="0">
                <a:solidFill>
                  <a:srgbClr val="00B0F0"/>
                </a:solidFill>
              </a:rPr>
              <a:t>attribute 0x30, $</a:t>
            </a:r>
            <a:r>
              <a:rPr lang="en-US" dirty="0" err="1" smtClean="0">
                <a:solidFill>
                  <a:srgbClr val="00B0F0"/>
                </a:solidFill>
              </a:rPr>
              <a:t>File_Name</a:t>
            </a:r>
            <a:r>
              <a:rPr lang="en-US" dirty="0" smtClean="0">
                <a:solidFill>
                  <a:srgbClr val="00B0F0"/>
                </a:solidFill>
              </a:rPr>
              <a:t>, length 0x78, which leads to</a:t>
            </a:r>
            <a:endParaRPr lang="en-US" b="1" dirty="0">
              <a:solidFill>
                <a:srgbClr val="00B0F0"/>
              </a:solidFill>
            </a:endParaRPr>
          </a:p>
        </p:txBody>
      </p:sp>
      <p:cxnSp>
        <p:nvCxnSpPr>
          <p:cNvPr id="19" name="Straight Arrow Connector 18"/>
          <p:cNvCxnSpPr/>
          <p:nvPr/>
        </p:nvCxnSpPr>
        <p:spPr>
          <a:xfrm flipH="1">
            <a:off x="3195349" y="3147296"/>
            <a:ext cx="3577601" cy="4216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752136" y="3743403"/>
            <a:ext cx="2057308" cy="923330"/>
          </a:xfrm>
          <a:prstGeom prst="rect">
            <a:avLst/>
          </a:prstGeom>
          <a:noFill/>
        </p:spPr>
        <p:txBody>
          <a:bodyPr wrap="square" rtlCol="0">
            <a:spAutoFit/>
          </a:bodyPr>
          <a:lstStyle/>
          <a:p>
            <a:r>
              <a:rPr lang="en-US" dirty="0">
                <a:solidFill>
                  <a:srgbClr val="FFC000"/>
                </a:solidFill>
              </a:rPr>
              <a:t>attribute 0x80, $Data, length 0x48, which leads to</a:t>
            </a:r>
            <a:endParaRPr lang="en-US" b="1" dirty="0">
              <a:solidFill>
                <a:srgbClr val="FFC000"/>
              </a:solidFill>
            </a:endParaRPr>
          </a:p>
        </p:txBody>
      </p:sp>
      <p:cxnSp>
        <p:nvCxnSpPr>
          <p:cNvPr id="24" name="Straight Arrow Connector 23"/>
          <p:cNvCxnSpPr/>
          <p:nvPr/>
        </p:nvCxnSpPr>
        <p:spPr>
          <a:xfrm flipH="1">
            <a:off x="1276709" y="4269451"/>
            <a:ext cx="5475428" cy="6250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3339957" y="4343568"/>
            <a:ext cx="3391365" cy="11515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725064" y="4974251"/>
            <a:ext cx="2057308" cy="923330"/>
          </a:xfrm>
          <a:prstGeom prst="rect">
            <a:avLst/>
          </a:prstGeom>
          <a:noFill/>
        </p:spPr>
        <p:txBody>
          <a:bodyPr wrap="square" rtlCol="0">
            <a:spAutoFit/>
          </a:bodyPr>
          <a:lstStyle/>
          <a:p>
            <a:r>
              <a:rPr lang="en-US" dirty="0"/>
              <a:t>attribute 0xFFFFFFFF, the end of </a:t>
            </a:r>
            <a:r>
              <a:rPr lang="en-US" dirty="0" smtClean="0"/>
              <a:t>attributes</a:t>
            </a:r>
            <a:endParaRPr lang="en-US" b="1" dirty="0">
              <a:solidFill>
                <a:srgbClr val="FFC000"/>
              </a:solidFill>
            </a:endParaRPr>
          </a:p>
        </p:txBody>
      </p:sp>
      <p:cxnSp>
        <p:nvCxnSpPr>
          <p:cNvPr id="30" name="Straight Arrow Connector 29"/>
          <p:cNvCxnSpPr/>
          <p:nvPr/>
        </p:nvCxnSpPr>
        <p:spPr>
          <a:xfrm flipH="1">
            <a:off x="1820174" y="5574416"/>
            <a:ext cx="4884077" cy="11455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75173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NTFS</a:t>
            </a:r>
            <a:endParaRPr lang="en-US" dirty="0"/>
          </a:p>
        </p:txBody>
      </p:sp>
      <p:sp>
        <p:nvSpPr>
          <p:cNvPr id="3" name="Content Placeholder 2"/>
          <p:cNvSpPr>
            <a:spLocks noGrp="1"/>
          </p:cNvSpPr>
          <p:nvPr>
            <p:ph idx="1"/>
          </p:nvPr>
        </p:nvSpPr>
        <p:spPr/>
        <p:txBody>
          <a:bodyPr/>
          <a:lstStyle/>
          <a:p>
            <a:r>
              <a:rPr lang="en-US" dirty="0" smtClean="0"/>
              <a:t>Default file system for Windows NT, 2000, XP, and Windows Server 2003</a:t>
            </a:r>
          </a:p>
          <a:p>
            <a:r>
              <a:rPr lang="en-US" dirty="0" smtClean="0"/>
              <a:t>www.ntfs.com</a:t>
            </a:r>
            <a:endParaRPr lang="en-US" dirty="0"/>
          </a:p>
        </p:txBody>
      </p:sp>
    </p:spTree>
    <p:extLst>
      <p:ext uri="{BB962C8B-B14F-4D97-AF65-F5344CB8AC3E}">
        <p14:creationId xmlns:p14="http://schemas.microsoft.com/office/powerpoint/2010/main" val="53087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197329" y="225947"/>
            <a:ext cx="7886700" cy="1325563"/>
          </a:xfrm>
        </p:spPr>
        <p:txBody>
          <a:bodyPr/>
          <a:lstStyle/>
          <a:p>
            <a:r>
              <a:rPr lang="en-US" dirty="0"/>
              <a:t>$</a:t>
            </a:r>
            <a:r>
              <a:rPr lang="en-US" dirty="0" err="1"/>
              <a:t>Standard_Information</a:t>
            </a:r>
            <a:r>
              <a:rPr lang="en-US" dirty="0"/>
              <a:t> attribute</a:t>
            </a:r>
          </a:p>
        </p:txBody>
      </p:sp>
      <p:pic>
        <p:nvPicPr>
          <p:cNvPr id="5" name="Picture 4"/>
          <p:cNvPicPr>
            <a:picLocks noChangeAspect="1"/>
          </p:cNvPicPr>
          <p:nvPr/>
        </p:nvPicPr>
        <p:blipFill rotWithShape="1">
          <a:blip r:embed="rId2"/>
          <a:srcRect b="55206"/>
          <a:stretch/>
        </p:blipFill>
        <p:spPr>
          <a:xfrm>
            <a:off x="112040" y="1337273"/>
            <a:ext cx="7033239" cy="2415218"/>
          </a:xfrm>
          <a:prstGeom prst="rect">
            <a:avLst/>
          </a:prstGeom>
        </p:spPr>
      </p:pic>
      <p:sp>
        <p:nvSpPr>
          <p:cNvPr id="11" name="Rectangle 10"/>
          <p:cNvSpPr/>
          <p:nvPr/>
        </p:nvSpPr>
        <p:spPr>
          <a:xfrm>
            <a:off x="5693416" y="2794959"/>
            <a:ext cx="1451863" cy="698739"/>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2" name="Picture 1"/>
          <p:cNvPicPr>
            <a:picLocks noChangeAspect="1"/>
          </p:cNvPicPr>
          <p:nvPr/>
        </p:nvPicPr>
        <p:blipFill>
          <a:blip r:embed="rId3"/>
          <a:stretch>
            <a:fillRect/>
          </a:stretch>
        </p:blipFill>
        <p:spPr>
          <a:xfrm>
            <a:off x="197329" y="4295973"/>
            <a:ext cx="7066113" cy="2337741"/>
          </a:xfrm>
          <a:prstGeom prst="rect">
            <a:avLst/>
          </a:prstGeom>
        </p:spPr>
      </p:pic>
      <p:sp>
        <p:nvSpPr>
          <p:cNvPr id="3" name="TextBox 2"/>
          <p:cNvSpPr txBox="1"/>
          <p:nvPr/>
        </p:nvSpPr>
        <p:spPr>
          <a:xfrm>
            <a:off x="1595887" y="3848193"/>
            <a:ext cx="4718151" cy="369332"/>
          </a:xfrm>
          <a:prstGeom prst="rect">
            <a:avLst/>
          </a:prstGeom>
          <a:noFill/>
        </p:spPr>
        <p:txBody>
          <a:bodyPr wrap="none" rtlCol="0">
            <a:spAutoFit/>
          </a:bodyPr>
          <a:lstStyle/>
          <a:p>
            <a:r>
              <a:rPr lang="en-US" dirty="0" smtClean="0"/>
              <a:t>Note: the length of a attribute header is 24Bytes</a:t>
            </a:r>
            <a:endParaRPr lang="en-US" dirty="0"/>
          </a:p>
        </p:txBody>
      </p:sp>
      <p:sp>
        <p:nvSpPr>
          <p:cNvPr id="13" name="Rectangle 12"/>
          <p:cNvSpPr/>
          <p:nvPr/>
        </p:nvSpPr>
        <p:spPr>
          <a:xfrm>
            <a:off x="1213476" y="3032532"/>
            <a:ext cx="3832978" cy="314517"/>
          </a:xfrm>
          <a:prstGeom prst="rect">
            <a:avLst/>
          </a:prstGeom>
          <a:noFill/>
          <a:ln w="571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 name="Rectangle 16"/>
          <p:cNvSpPr/>
          <p:nvPr/>
        </p:nvSpPr>
        <p:spPr>
          <a:xfrm>
            <a:off x="197329" y="4477920"/>
            <a:ext cx="4849125" cy="738339"/>
          </a:xfrm>
          <a:prstGeom prst="rect">
            <a:avLst/>
          </a:prstGeom>
          <a:noFill/>
          <a:ln w="571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6" name="Straight Arrow Connector 5"/>
          <p:cNvCxnSpPr/>
          <p:nvPr/>
        </p:nvCxnSpPr>
        <p:spPr>
          <a:xfrm flipV="1">
            <a:off x="2182483" y="3347049"/>
            <a:ext cx="301925" cy="10524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6044353" y="4995940"/>
            <a:ext cx="3013383" cy="1768393"/>
          </a:xfrm>
          <a:prstGeom prst="rect">
            <a:avLst/>
          </a:prstGeom>
        </p:spPr>
      </p:pic>
      <p:sp>
        <p:nvSpPr>
          <p:cNvPr id="4" name="TextBox 3"/>
          <p:cNvSpPr txBox="1"/>
          <p:nvPr/>
        </p:nvSpPr>
        <p:spPr>
          <a:xfrm>
            <a:off x="611542" y="4257074"/>
            <a:ext cx="436815" cy="276999"/>
          </a:xfrm>
          <a:prstGeom prst="rect">
            <a:avLst/>
          </a:prstGeom>
          <a:noFill/>
        </p:spPr>
        <p:txBody>
          <a:bodyPr wrap="square" rtlCol="0">
            <a:spAutoFit/>
          </a:bodyPr>
          <a:lstStyle/>
          <a:p>
            <a:r>
              <a:rPr lang="en-US" sz="1200" dirty="0" smtClean="0">
                <a:solidFill>
                  <a:srgbClr val="FF0000"/>
                </a:solidFill>
              </a:rPr>
              <a:t>hex</a:t>
            </a:r>
            <a:endParaRPr lang="en-US" sz="1200" dirty="0">
              <a:solidFill>
                <a:srgbClr val="FF0000"/>
              </a:solidFill>
            </a:endParaRPr>
          </a:p>
        </p:txBody>
      </p:sp>
      <p:cxnSp>
        <p:nvCxnSpPr>
          <p:cNvPr id="12" name="Straight Arrow Connector 11"/>
          <p:cNvCxnSpPr/>
          <p:nvPr/>
        </p:nvCxnSpPr>
        <p:spPr>
          <a:xfrm flipH="1" flipV="1">
            <a:off x="4490461" y="2871332"/>
            <a:ext cx="832313" cy="113345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9587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File_Name</a:t>
            </a:r>
            <a:r>
              <a:rPr lang="en-US" dirty="0"/>
              <a:t> attribute</a:t>
            </a:r>
          </a:p>
        </p:txBody>
      </p:sp>
      <p:sp>
        <p:nvSpPr>
          <p:cNvPr id="3" name="Content Placeholder 2"/>
          <p:cNvSpPr>
            <a:spLocks noGrp="1"/>
          </p:cNvSpPr>
          <p:nvPr>
            <p:ph idx="1"/>
          </p:nvPr>
        </p:nvSpPr>
        <p:spPr/>
        <p:txBody>
          <a:bodyPr>
            <a:normAutofit/>
          </a:bodyPr>
          <a:lstStyle/>
          <a:p>
            <a:r>
              <a:rPr lang="en-US" dirty="0" smtClean="0"/>
              <a:t>File </a:t>
            </a:r>
            <a:r>
              <a:rPr lang="en-US" dirty="0"/>
              <a:t>name in UTF-16 </a:t>
            </a:r>
            <a:r>
              <a:rPr lang="en-US" dirty="0" err="1"/>
              <a:t>unicode</a:t>
            </a:r>
            <a:r>
              <a:rPr lang="en-US" dirty="0"/>
              <a:t>. </a:t>
            </a:r>
            <a:endParaRPr lang="en-US" dirty="0" smtClean="0"/>
          </a:p>
          <a:p>
            <a:r>
              <a:rPr lang="en-US" dirty="0" smtClean="0"/>
              <a:t>It contains</a:t>
            </a:r>
          </a:p>
          <a:p>
            <a:pPr lvl="1"/>
            <a:r>
              <a:rPr lang="en-US" dirty="0"/>
              <a:t>t</a:t>
            </a:r>
            <a:r>
              <a:rPr lang="en-US" dirty="0" smtClean="0"/>
              <a:t>he </a:t>
            </a:r>
            <a:r>
              <a:rPr lang="en-US" dirty="0"/>
              <a:t>allocated </a:t>
            </a:r>
            <a:r>
              <a:rPr lang="en-US" dirty="0" smtClean="0"/>
              <a:t>size: a </a:t>
            </a:r>
            <a:r>
              <a:rPr lang="en-US" dirty="0"/>
              <a:t>multiple of the cluster </a:t>
            </a:r>
            <a:r>
              <a:rPr lang="en-US" dirty="0" smtClean="0"/>
              <a:t>size</a:t>
            </a:r>
          </a:p>
          <a:p>
            <a:pPr lvl="1"/>
            <a:r>
              <a:rPr lang="en-US" dirty="0" smtClean="0"/>
              <a:t>the </a:t>
            </a:r>
            <a:r>
              <a:rPr lang="en-US" dirty="0"/>
              <a:t>real </a:t>
            </a:r>
            <a:r>
              <a:rPr lang="en-US" dirty="0" smtClean="0"/>
              <a:t>size: the </a:t>
            </a:r>
            <a:r>
              <a:rPr lang="en-US" dirty="0"/>
              <a:t>actual size of the file. </a:t>
            </a:r>
            <a:endParaRPr lang="en-US" dirty="0" smtClean="0"/>
          </a:p>
          <a:p>
            <a:r>
              <a:rPr lang="en-US" dirty="0" smtClean="0"/>
              <a:t>The </a:t>
            </a:r>
            <a:r>
              <a:rPr lang="en-US" dirty="0"/>
              <a:t>allocated and real sizes are also held in MFT directory records, </a:t>
            </a:r>
            <a:endParaRPr lang="en-US" dirty="0" smtClean="0"/>
          </a:p>
          <a:p>
            <a:pPr lvl="1"/>
            <a:r>
              <a:rPr lang="en-US" dirty="0" smtClean="0"/>
              <a:t>these </a:t>
            </a:r>
            <a:r>
              <a:rPr lang="en-US" dirty="0"/>
              <a:t>are the values displayed in Explorer folder listings</a:t>
            </a:r>
            <a:r>
              <a:rPr lang="en-US" dirty="0" smtClean="0"/>
              <a:t>.</a:t>
            </a:r>
            <a:endParaRPr lang="en-US" dirty="0"/>
          </a:p>
        </p:txBody>
      </p:sp>
    </p:spTree>
    <p:extLst>
      <p:ext uri="{BB962C8B-B14F-4D97-AF65-F5344CB8AC3E}">
        <p14:creationId xmlns:p14="http://schemas.microsoft.com/office/powerpoint/2010/main" val="41476189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197329" y="225947"/>
            <a:ext cx="7886700" cy="1325563"/>
          </a:xfrm>
        </p:spPr>
        <p:txBody>
          <a:bodyPr>
            <a:normAutofit/>
          </a:bodyPr>
          <a:lstStyle/>
          <a:p>
            <a:r>
              <a:rPr lang="en-US" sz="3600" dirty="0"/>
              <a:t>$</a:t>
            </a:r>
            <a:r>
              <a:rPr lang="en-US" sz="3600" dirty="0" err="1"/>
              <a:t>File_Name</a:t>
            </a:r>
            <a:r>
              <a:rPr lang="en-US" sz="3600" dirty="0"/>
              <a:t> attribute</a:t>
            </a:r>
          </a:p>
        </p:txBody>
      </p:sp>
      <p:pic>
        <p:nvPicPr>
          <p:cNvPr id="5" name="Picture 4"/>
          <p:cNvPicPr>
            <a:picLocks noChangeAspect="1"/>
          </p:cNvPicPr>
          <p:nvPr/>
        </p:nvPicPr>
        <p:blipFill rotWithShape="1">
          <a:blip r:embed="rId2"/>
          <a:srcRect t="40315" b="30247"/>
          <a:stretch/>
        </p:blipFill>
        <p:spPr>
          <a:xfrm>
            <a:off x="293195" y="1423358"/>
            <a:ext cx="8791548" cy="1984076"/>
          </a:xfrm>
          <a:prstGeom prst="rect">
            <a:avLst/>
          </a:prstGeom>
        </p:spPr>
      </p:pic>
      <p:sp>
        <p:nvSpPr>
          <p:cNvPr id="14" name="TextBox 13"/>
          <p:cNvSpPr txBox="1"/>
          <p:nvPr/>
        </p:nvSpPr>
        <p:spPr>
          <a:xfrm>
            <a:off x="1492370" y="3422067"/>
            <a:ext cx="7250703" cy="369332"/>
          </a:xfrm>
          <a:prstGeom prst="rect">
            <a:avLst/>
          </a:prstGeom>
          <a:noFill/>
        </p:spPr>
        <p:txBody>
          <a:bodyPr wrap="none" rtlCol="0">
            <a:spAutoFit/>
          </a:bodyPr>
          <a:lstStyle/>
          <a:p>
            <a:r>
              <a:rPr lang="en-US" dirty="0" smtClean="0">
                <a:solidFill>
                  <a:srgbClr val="FF0000"/>
                </a:solidFill>
              </a:rPr>
              <a:t>Again Note: the length of a attribute header is 24B/the length of </a:t>
            </a:r>
            <a:r>
              <a:rPr lang="en-US" dirty="0" err="1" smtClean="0">
                <a:solidFill>
                  <a:srgbClr val="FF0000"/>
                </a:solidFill>
              </a:rPr>
              <a:t>att</a:t>
            </a:r>
            <a:r>
              <a:rPr lang="en-US" dirty="0" smtClean="0">
                <a:solidFill>
                  <a:srgbClr val="FF0000"/>
                </a:solidFill>
              </a:rPr>
              <a:t> is 0xA8</a:t>
            </a:r>
            <a:endParaRPr lang="en-US" dirty="0">
              <a:solidFill>
                <a:srgbClr val="FF0000"/>
              </a:solidFill>
            </a:endParaRPr>
          </a:p>
        </p:txBody>
      </p:sp>
      <p:sp>
        <p:nvSpPr>
          <p:cNvPr id="3" name="TextBox 2"/>
          <p:cNvSpPr txBox="1"/>
          <p:nvPr/>
        </p:nvSpPr>
        <p:spPr>
          <a:xfrm>
            <a:off x="5882446" y="518354"/>
            <a:ext cx="1997535" cy="369332"/>
          </a:xfrm>
          <a:prstGeom prst="rect">
            <a:avLst/>
          </a:prstGeom>
          <a:noFill/>
        </p:spPr>
        <p:txBody>
          <a:bodyPr wrap="none" rtlCol="0">
            <a:spAutoFit/>
          </a:bodyPr>
          <a:lstStyle/>
          <a:p>
            <a:r>
              <a:rPr lang="en-US" dirty="0" smtClean="0"/>
              <a:t>Unicode: two bytes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141416501"/>
              </p:ext>
            </p:extLst>
          </p:nvPr>
        </p:nvGraphicFramePr>
        <p:xfrm>
          <a:off x="293195" y="3785304"/>
          <a:ext cx="6810374" cy="3029460"/>
        </p:xfrm>
        <a:graphic>
          <a:graphicData uri="http://schemas.openxmlformats.org/drawingml/2006/table">
            <a:tbl>
              <a:tblPr/>
              <a:tblGrid>
                <a:gridCol w="1228724"/>
                <a:gridCol w="1676400"/>
                <a:gridCol w="3905250"/>
              </a:tblGrid>
              <a:tr h="171070">
                <a:tc>
                  <a:txBody>
                    <a:bodyPr/>
                    <a:lstStyle/>
                    <a:p>
                      <a:pPr algn="r"/>
                      <a:r>
                        <a:rPr lang="en-US" sz="1000" dirty="0">
                          <a:effectLst/>
                        </a:rPr>
                        <a:t>Offset</a:t>
                      </a:r>
                    </a:p>
                  </a:txBody>
                  <a:tcPr marL="33328" marR="33328" marT="31995" marB="31995" anchor="ctr">
                    <a:lnL>
                      <a:noFill/>
                    </a:lnL>
                    <a:lnR w="12700" cap="flat" cmpd="sng" algn="ctr">
                      <a:solidFill>
                        <a:srgbClr val="999999"/>
                      </a:solidFill>
                      <a:prstDash val="solid"/>
                      <a:round/>
                      <a:headEnd type="none" w="med" len="med"/>
                      <a:tailEnd type="none" w="med" len="med"/>
                    </a:lnR>
                    <a:lnT>
                      <a:noFill/>
                    </a:lnT>
                    <a:lnB w="12700" cap="flat" cmpd="sng" algn="ctr">
                      <a:solidFill>
                        <a:srgbClr val="999999"/>
                      </a:solidFill>
                      <a:prstDash val="solid"/>
                      <a:round/>
                      <a:headEnd type="none" w="med" len="med"/>
                      <a:tailEnd type="none" w="med" len="med"/>
                    </a:lnB>
                    <a:solidFill>
                      <a:srgbClr val="FFFFDD"/>
                    </a:solidFill>
                  </a:tcPr>
                </a:tc>
                <a:tc>
                  <a:txBody>
                    <a:bodyPr/>
                    <a:lstStyle/>
                    <a:p>
                      <a:pPr algn="r"/>
                      <a:r>
                        <a:rPr lang="en-US" sz="1000">
                          <a:effectLst/>
                        </a:rPr>
                        <a:t>Size</a:t>
                      </a:r>
                    </a:p>
                  </a:txBody>
                  <a:tcPr marL="33328" marR="33328" marT="31995" marB="31995"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a:noFill/>
                    </a:lnT>
                    <a:lnB w="12700" cap="flat" cmpd="sng" algn="ctr">
                      <a:solidFill>
                        <a:srgbClr val="999999"/>
                      </a:solidFill>
                      <a:prstDash val="solid"/>
                      <a:round/>
                      <a:headEnd type="none" w="med" len="med"/>
                      <a:tailEnd type="none" w="med" len="med"/>
                    </a:lnB>
                    <a:solidFill>
                      <a:srgbClr val="FFFFDD"/>
                    </a:solidFill>
                  </a:tcPr>
                </a:tc>
                <a:tc>
                  <a:txBody>
                    <a:bodyPr/>
                    <a:lstStyle/>
                    <a:p>
                      <a:pPr algn="l"/>
                      <a:r>
                        <a:rPr lang="en-US" sz="1000" dirty="0">
                          <a:effectLst/>
                        </a:rPr>
                        <a:t>Description</a:t>
                      </a:r>
                    </a:p>
                  </a:txBody>
                  <a:tcPr marL="33328" marR="33328" marT="31995" marB="31995"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a:noFill/>
                    </a:lnT>
                    <a:lnB w="12700" cap="flat" cmpd="sng" algn="ctr">
                      <a:solidFill>
                        <a:srgbClr val="999999"/>
                      </a:solidFill>
                      <a:prstDash val="solid"/>
                      <a:round/>
                      <a:headEnd type="none" w="med" len="med"/>
                      <a:tailEnd type="none" w="med" len="med"/>
                    </a:lnB>
                    <a:solidFill>
                      <a:srgbClr val="FFFFDD"/>
                    </a:solidFill>
                  </a:tcPr>
                </a:tc>
              </a:tr>
              <a:tr h="171070">
                <a:tc>
                  <a:txBody>
                    <a:bodyPr/>
                    <a:lstStyle/>
                    <a:p>
                      <a:pPr algn="r"/>
                      <a:r>
                        <a:rPr lang="en-US" sz="1000">
                          <a:effectLst/>
                          <a:latin typeface="Courier New" panose="02070309020205020404" pitchFamily="49" charset="0"/>
                        </a:rPr>
                        <a:t>~</a:t>
                      </a:r>
                    </a:p>
                  </a:txBody>
                  <a:tcPr marL="33328" marR="33328" marT="31995" marB="31995" anchor="ctr">
                    <a:lnL>
                      <a:noFill/>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c>
                  <a:txBody>
                    <a:bodyPr/>
                    <a:lstStyle/>
                    <a:p>
                      <a:pPr algn="r"/>
                      <a:r>
                        <a:rPr lang="en-US" sz="1000">
                          <a:effectLst/>
                          <a:latin typeface="Courier New" panose="02070309020205020404" pitchFamily="49" charset="0"/>
                        </a:rPr>
                        <a:t>~</a:t>
                      </a:r>
                    </a:p>
                  </a:txBody>
                  <a:tcPr marL="33328" marR="33328" marT="31995" marB="31995"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c>
                  <a:txBody>
                    <a:bodyPr/>
                    <a:lstStyle/>
                    <a:p>
                      <a:pPr algn="l"/>
                      <a:r>
                        <a:rPr lang="en-US" sz="1000" u="none" strike="noStrike" dirty="0">
                          <a:solidFill>
                            <a:srgbClr val="000000"/>
                          </a:solidFill>
                          <a:effectLst/>
                          <a:hlinkClick r:id="rId3"/>
                        </a:rPr>
                        <a:t>Standard Attribute </a:t>
                      </a:r>
                      <a:r>
                        <a:rPr lang="en-US" sz="1000" u="none" strike="noStrike" dirty="0" smtClean="0">
                          <a:solidFill>
                            <a:srgbClr val="000000"/>
                          </a:solidFill>
                          <a:effectLst/>
                          <a:hlinkClick r:id="rId3"/>
                        </a:rPr>
                        <a:t>Header</a:t>
                      </a:r>
                      <a:r>
                        <a:rPr lang="en-US" sz="1000" u="none" strike="noStrike" dirty="0" smtClean="0">
                          <a:solidFill>
                            <a:srgbClr val="000000"/>
                          </a:solidFill>
                          <a:effectLst/>
                        </a:rPr>
                        <a:t> (24 bytes)</a:t>
                      </a:r>
                      <a:endParaRPr lang="en-US" sz="1000" dirty="0">
                        <a:effectLst/>
                      </a:endParaRPr>
                    </a:p>
                  </a:txBody>
                  <a:tcPr marL="33328" marR="33328" marT="31995" marB="31995"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r>
              <a:tr h="212881">
                <a:tc>
                  <a:txBody>
                    <a:bodyPr/>
                    <a:lstStyle/>
                    <a:p>
                      <a:pPr algn="r"/>
                      <a:r>
                        <a:rPr lang="en-US" sz="1000">
                          <a:effectLst/>
                          <a:latin typeface="Courier New" panose="02070309020205020404" pitchFamily="49" charset="0"/>
                        </a:rPr>
                        <a:t>0x00</a:t>
                      </a:r>
                    </a:p>
                  </a:txBody>
                  <a:tcPr marL="33328" marR="33328" marT="31995" marB="31995" anchor="ctr">
                    <a:lnL>
                      <a:noFill/>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c>
                  <a:txBody>
                    <a:bodyPr/>
                    <a:lstStyle/>
                    <a:p>
                      <a:pPr algn="r"/>
                      <a:r>
                        <a:rPr lang="en-US" sz="1000">
                          <a:effectLst/>
                          <a:latin typeface="Courier New" panose="02070309020205020404" pitchFamily="49" charset="0"/>
                        </a:rPr>
                        <a:t>8</a:t>
                      </a:r>
                    </a:p>
                  </a:txBody>
                  <a:tcPr marL="33328" marR="33328" marT="31995" marB="31995"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c>
                  <a:txBody>
                    <a:bodyPr/>
                    <a:lstStyle/>
                    <a:p>
                      <a:pPr algn="l"/>
                      <a:r>
                        <a:rPr lang="en-US" sz="1000" u="none" strike="noStrike">
                          <a:solidFill>
                            <a:srgbClr val="000000"/>
                          </a:solidFill>
                          <a:effectLst/>
                          <a:hlinkClick r:id="rId4"/>
                        </a:rPr>
                        <a:t>File reference</a:t>
                      </a:r>
                      <a:r>
                        <a:rPr lang="en-US" sz="1000">
                          <a:effectLst/>
                        </a:rPr>
                        <a:t> to the parent directory.</a:t>
                      </a:r>
                    </a:p>
                  </a:txBody>
                  <a:tcPr marL="33328" marR="33328" marT="31995" marB="31995"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r>
              <a:tr h="171070">
                <a:tc>
                  <a:txBody>
                    <a:bodyPr/>
                    <a:lstStyle/>
                    <a:p>
                      <a:pPr algn="r"/>
                      <a:r>
                        <a:rPr lang="en-US" sz="1000">
                          <a:effectLst/>
                          <a:latin typeface="Courier New" panose="02070309020205020404" pitchFamily="49" charset="0"/>
                        </a:rPr>
                        <a:t>0x08</a:t>
                      </a:r>
                    </a:p>
                  </a:txBody>
                  <a:tcPr marL="33328" marR="33328" marT="31995" marB="31995" anchor="ctr">
                    <a:lnL>
                      <a:noFill/>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c>
                  <a:txBody>
                    <a:bodyPr/>
                    <a:lstStyle/>
                    <a:p>
                      <a:pPr algn="r"/>
                      <a:r>
                        <a:rPr lang="en-US" sz="1000" dirty="0">
                          <a:effectLst/>
                          <a:latin typeface="Courier New" panose="02070309020205020404" pitchFamily="49" charset="0"/>
                        </a:rPr>
                        <a:t>8</a:t>
                      </a:r>
                    </a:p>
                  </a:txBody>
                  <a:tcPr marL="33328" marR="33328" marT="31995" marB="31995"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c>
                  <a:txBody>
                    <a:bodyPr/>
                    <a:lstStyle/>
                    <a:p>
                      <a:pPr algn="l"/>
                      <a:r>
                        <a:rPr lang="en-US" sz="1000">
                          <a:effectLst/>
                        </a:rPr>
                        <a:t>C Time - File Creation</a:t>
                      </a:r>
                    </a:p>
                  </a:txBody>
                  <a:tcPr marL="33328" marR="33328" marT="31995" marB="31995"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r>
              <a:tr h="171070">
                <a:tc>
                  <a:txBody>
                    <a:bodyPr/>
                    <a:lstStyle/>
                    <a:p>
                      <a:pPr algn="r"/>
                      <a:r>
                        <a:rPr lang="en-US" sz="1000">
                          <a:effectLst/>
                          <a:latin typeface="Courier New" panose="02070309020205020404" pitchFamily="49" charset="0"/>
                        </a:rPr>
                        <a:t>0x10</a:t>
                      </a:r>
                    </a:p>
                  </a:txBody>
                  <a:tcPr marL="33328" marR="33328" marT="31995" marB="31995" anchor="ctr">
                    <a:lnL>
                      <a:noFill/>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c>
                  <a:txBody>
                    <a:bodyPr/>
                    <a:lstStyle/>
                    <a:p>
                      <a:pPr algn="r"/>
                      <a:r>
                        <a:rPr lang="en-US" sz="1000">
                          <a:effectLst/>
                          <a:latin typeface="Courier New" panose="02070309020205020404" pitchFamily="49" charset="0"/>
                        </a:rPr>
                        <a:t>8</a:t>
                      </a:r>
                    </a:p>
                  </a:txBody>
                  <a:tcPr marL="33328" marR="33328" marT="31995" marB="31995"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c>
                  <a:txBody>
                    <a:bodyPr/>
                    <a:lstStyle/>
                    <a:p>
                      <a:pPr algn="l"/>
                      <a:r>
                        <a:rPr lang="en-US" sz="1000">
                          <a:effectLst/>
                        </a:rPr>
                        <a:t>A Time - File Altered</a:t>
                      </a:r>
                    </a:p>
                  </a:txBody>
                  <a:tcPr marL="33328" marR="33328" marT="31995" marB="31995"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r>
              <a:tr h="171070">
                <a:tc>
                  <a:txBody>
                    <a:bodyPr/>
                    <a:lstStyle/>
                    <a:p>
                      <a:pPr algn="r"/>
                      <a:r>
                        <a:rPr lang="en-US" sz="1000">
                          <a:effectLst/>
                          <a:latin typeface="Courier New" panose="02070309020205020404" pitchFamily="49" charset="0"/>
                        </a:rPr>
                        <a:t>0x18</a:t>
                      </a:r>
                    </a:p>
                  </a:txBody>
                  <a:tcPr marL="33328" marR="33328" marT="31995" marB="31995" anchor="ctr">
                    <a:lnL>
                      <a:noFill/>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c>
                  <a:txBody>
                    <a:bodyPr/>
                    <a:lstStyle/>
                    <a:p>
                      <a:pPr algn="r"/>
                      <a:r>
                        <a:rPr lang="en-US" sz="1000">
                          <a:effectLst/>
                          <a:latin typeface="Courier New" panose="02070309020205020404" pitchFamily="49" charset="0"/>
                        </a:rPr>
                        <a:t>8</a:t>
                      </a:r>
                    </a:p>
                  </a:txBody>
                  <a:tcPr marL="33328" marR="33328" marT="31995" marB="31995"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c>
                  <a:txBody>
                    <a:bodyPr/>
                    <a:lstStyle/>
                    <a:p>
                      <a:pPr algn="l"/>
                      <a:r>
                        <a:rPr lang="en-US" sz="1000">
                          <a:effectLst/>
                        </a:rPr>
                        <a:t>M Time - MFT Changed</a:t>
                      </a:r>
                    </a:p>
                  </a:txBody>
                  <a:tcPr marL="33328" marR="33328" marT="31995" marB="31995"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r>
              <a:tr h="171070">
                <a:tc>
                  <a:txBody>
                    <a:bodyPr/>
                    <a:lstStyle/>
                    <a:p>
                      <a:pPr algn="r"/>
                      <a:r>
                        <a:rPr lang="en-US" sz="1000">
                          <a:effectLst/>
                          <a:latin typeface="Courier New" panose="02070309020205020404" pitchFamily="49" charset="0"/>
                        </a:rPr>
                        <a:t>0x20</a:t>
                      </a:r>
                    </a:p>
                  </a:txBody>
                  <a:tcPr marL="33328" marR="33328" marT="31995" marB="31995" anchor="ctr">
                    <a:lnL>
                      <a:noFill/>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c>
                  <a:txBody>
                    <a:bodyPr/>
                    <a:lstStyle/>
                    <a:p>
                      <a:pPr algn="r"/>
                      <a:r>
                        <a:rPr lang="en-US" sz="1000">
                          <a:effectLst/>
                          <a:latin typeface="Courier New" panose="02070309020205020404" pitchFamily="49" charset="0"/>
                        </a:rPr>
                        <a:t>8</a:t>
                      </a:r>
                    </a:p>
                  </a:txBody>
                  <a:tcPr marL="33328" marR="33328" marT="31995" marB="31995"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c>
                  <a:txBody>
                    <a:bodyPr/>
                    <a:lstStyle/>
                    <a:p>
                      <a:pPr algn="l"/>
                      <a:r>
                        <a:rPr lang="en-US" sz="1000">
                          <a:effectLst/>
                        </a:rPr>
                        <a:t>R Time - File Read</a:t>
                      </a:r>
                    </a:p>
                  </a:txBody>
                  <a:tcPr marL="33328" marR="33328" marT="31995" marB="31995"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r>
              <a:tr h="171070">
                <a:tc>
                  <a:txBody>
                    <a:bodyPr/>
                    <a:lstStyle/>
                    <a:p>
                      <a:pPr algn="r"/>
                      <a:r>
                        <a:rPr lang="en-US" sz="1000">
                          <a:effectLst/>
                          <a:latin typeface="Courier New" panose="02070309020205020404" pitchFamily="49" charset="0"/>
                        </a:rPr>
                        <a:t>0x28</a:t>
                      </a:r>
                    </a:p>
                  </a:txBody>
                  <a:tcPr marL="33328" marR="33328" marT="31995" marB="31995" anchor="ctr">
                    <a:lnL>
                      <a:noFill/>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c>
                  <a:txBody>
                    <a:bodyPr/>
                    <a:lstStyle/>
                    <a:p>
                      <a:pPr algn="r"/>
                      <a:r>
                        <a:rPr lang="en-US" sz="1000">
                          <a:effectLst/>
                          <a:latin typeface="Courier New" panose="02070309020205020404" pitchFamily="49" charset="0"/>
                        </a:rPr>
                        <a:t>8</a:t>
                      </a:r>
                    </a:p>
                  </a:txBody>
                  <a:tcPr marL="33328" marR="33328" marT="31995" marB="31995"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c>
                  <a:txBody>
                    <a:bodyPr/>
                    <a:lstStyle/>
                    <a:p>
                      <a:pPr algn="l"/>
                      <a:r>
                        <a:rPr lang="en-US" sz="1000" u="none" strike="noStrike">
                          <a:solidFill>
                            <a:srgbClr val="000000"/>
                          </a:solidFill>
                          <a:effectLst/>
                          <a:hlinkClick r:id="rId5"/>
                        </a:rPr>
                        <a:t>Allocated size</a:t>
                      </a:r>
                      <a:r>
                        <a:rPr lang="en-US" sz="1000">
                          <a:effectLst/>
                        </a:rPr>
                        <a:t> of the file</a:t>
                      </a:r>
                    </a:p>
                  </a:txBody>
                  <a:tcPr marL="33328" marR="33328" marT="31995" marB="31995"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r>
              <a:tr h="171070">
                <a:tc>
                  <a:txBody>
                    <a:bodyPr/>
                    <a:lstStyle/>
                    <a:p>
                      <a:pPr algn="r"/>
                      <a:r>
                        <a:rPr lang="en-US" sz="1000">
                          <a:effectLst/>
                          <a:latin typeface="Courier New" panose="02070309020205020404" pitchFamily="49" charset="0"/>
                        </a:rPr>
                        <a:t>0x30</a:t>
                      </a:r>
                    </a:p>
                  </a:txBody>
                  <a:tcPr marL="33328" marR="33328" marT="31995" marB="31995" anchor="ctr">
                    <a:lnL>
                      <a:noFill/>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c>
                  <a:txBody>
                    <a:bodyPr/>
                    <a:lstStyle/>
                    <a:p>
                      <a:pPr algn="r"/>
                      <a:r>
                        <a:rPr lang="en-US" sz="1000" dirty="0">
                          <a:effectLst/>
                          <a:latin typeface="Courier New" panose="02070309020205020404" pitchFamily="49" charset="0"/>
                        </a:rPr>
                        <a:t>8</a:t>
                      </a:r>
                    </a:p>
                  </a:txBody>
                  <a:tcPr marL="33328" marR="33328" marT="31995" marB="31995"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c>
                  <a:txBody>
                    <a:bodyPr/>
                    <a:lstStyle/>
                    <a:p>
                      <a:pPr algn="l"/>
                      <a:r>
                        <a:rPr lang="en-US" sz="1000" u="none" strike="noStrike">
                          <a:solidFill>
                            <a:srgbClr val="000000"/>
                          </a:solidFill>
                          <a:effectLst/>
                          <a:hlinkClick r:id="rId5"/>
                        </a:rPr>
                        <a:t>Real size</a:t>
                      </a:r>
                      <a:r>
                        <a:rPr lang="en-US" sz="1000">
                          <a:effectLst/>
                        </a:rPr>
                        <a:t> of the file</a:t>
                      </a:r>
                    </a:p>
                  </a:txBody>
                  <a:tcPr marL="33328" marR="33328" marT="31995" marB="31995"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r>
              <a:tr h="212881">
                <a:tc>
                  <a:txBody>
                    <a:bodyPr/>
                    <a:lstStyle/>
                    <a:p>
                      <a:pPr algn="r"/>
                      <a:r>
                        <a:rPr lang="en-US" sz="1000">
                          <a:effectLst/>
                          <a:latin typeface="Courier New" panose="02070309020205020404" pitchFamily="49" charset="0"/>
                        </a:rPr>
                        <a:t>0x38</a:t>
                      </a:r>
                    </a:p>
                  </a:txBody>
                  <a:tcPr marL="33328" marR="33328" marT="31995" marB="31995" anchor="ctr">
                    <a:lnL>
                      <a:noFill/>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c>
                  <a:txBody>
                    <a:bodyPr/>
                    <a:lstStyle/>
                    <a:p>
                      <a:pPr algn="r"/>
                      <a:r>
                        <a:rPr lang="en-US" sz="1000">
                          <a:effectLst/>
                          <a:latin typeface="Courier New" panose="02070309020205020404" pitchFamily="49" charset="0"/>
                        </a:rPr>
                        <a:t>4</a:t>
                      </a:r>
                    </a:p>
                  </a:txBody>
                  <a:tcPr marL="33328" marR="33328" marT="31995" marB="31995"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c>
                  <a:txBody>
                    <a:bodyPr/>
                    <a:lstStyle/>
                    <a:p>
                      <a:pPr algn="l"/>
                      <a:r>
                        <a:rPr lang="en-US" sz="1000" u="none" strike="noStrike">
                          <a:solidFill>
                            <a:srgbClr val="000000"/>
                          </a:solidFill>
                          <a:effectLst/>
                          <a:hlinkClick r:id="rId6"/>
                        </a:rPr>
                        <a:t>Flags</a:t>
                      </a:r>
                      <a:r>
                        <a:rPr lang="en-US" sz="1000">
                          <a:effectLst/>
                        </a:rPr>
                        <a:t>, e.g. Directory, compressed, hidden</a:t>
                      </a:r>
                    </a:p>
                  </a:txBody>
                  <a:tcPr marL="33328" marR="33328" marT="31995" marB="31995"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r>
              <a:tr h="171070">
                <a:tc>
                  <a:txBody>
                    <a:bodyPr/>
                    <a:lstStyle/>
                    <a:p>
                      <a:pPr algn="r"/>
                      <a:r>
                        <a:rPr lang="en-US" sz="1000">
                          <a:effectLst/>
                          <a:latin typeface="Courier New" panose="02070309020205020404" pitchFamily="49" charset="0"/>
                        </a:rPr>
                        <a:t>0x3c</a:t>
                      </a:r>
                    </a:p>
                  </a:txBody>
                  <a:tcPr marL="33328" marR="33328" marT="31995" marB="31995" anchor="ctr">
                    <a:lnL>
                      <a:noFill/>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c>
                  <a:txBody>
                    <a:bodyPr/>
                    <a:lstStyle/>
                    <a:p>
                      <a:pPr algn="r"/>
                      <a:r>
                        <a:rPr lang="en-US" sz="1000">
                          <a:effectLst/>
                          <a:latin typeface="Courier New" panose="02070309020205020404" pitchFamily="49" charset="0"/>
                        </a:rPr>
                        <a:t>4</a:t>
                      </a:r>
                    </a:p>
                  </a:txBody>
                  <a:tcPr marL="33328" marR="33328" marT="31995" marB="31995"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c>
                  <a:txBody>
                    <a:bodyPr/>
                    <a:lstStyle/>
                    <a:p>
                      <a:pPr algn="l"/>
                      <a:r>
                        <a:rPr lang="en-US" sz="1000">
                          <a:effectLst/>
                        </a:rPr>
                        <a:t>Used by EAs and Reparse</a:t>
                      </a:r>
                    </a:p>
                  </a:txBody>
                  <a:tcPr marL="33328" marR="33328" marT="31995" marB="31995"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r>
              <a:tr h="212881">
                <a:tc>
                  <a:txBody>
                    <a:bodyPr/>
                    <a:lstStyle/>
                    <a:p>
                      <a:pPr algn="r"/>
                      <a:r>
                        <a:rPr lang="en-US" sz="1000">
                          <a:effectLst/>
                          <a:latin typeface="Courier New" panose="02070309020205020404" pitchFamily="49" charset="0"/>
                        </a:rPr>
                        <a:t>0x40</a:t>
                      </a:r>
                    </a:p>
                  </a:txBody>
                  <a:tcPr marL="33328" marR="33328" marT="31995" marB="31995" anchor="ctr">
                    <a:lnL>
                      <a:noFill/>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c>
                  <a:txBody>
                    <a:bodyPr/>
                    <a:lstStyle/>
                    <a:p>
                      <a:pPr algn="r"/>
                      <a:r>
                        <a:rPr lang="en-US" sz="1000">
                          <a:effectLst/>
                          <a:latin typeface="Courier New" panose="02070309020205020404" pitchFamily="49" charset="0"/>
                        </a:rPr>
                        <a:t>1</a:t>
                      </a:r>
                    </a:p>
                  </a:txBody>
                  <a:tcPr marL="33328" marR="33328" marT="31995" marB="31995"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c>
                  <a:txBody>
                    <a:bodyPr/>
                    <a:lstStyle/>
                    <a:p>
                      <a:pPr algn="l"/>
                      <a:r>
                        <a:rPr lang="en-US" sz="1000">
                          <a:effectLst/>
                        </a:rPr>
                        <a:t>Filename length in characters (L)</a:t>
                      </a:r>
                    </a:p>
                  </a:txBody>
                  <a:tcPr marL="33328" marR="33328" marT="31995" marB="31995"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r>
              <a:tr h="171070">
                <a:tc>
                  <a:txBody>
                    <a:bodyPr/>
                    <a:lstStyle/>
                    <a:p>
                      <a:pPr algn="r"/>
                      <a:r>
                        <a:rPr lang="en-US" sz="1000">
                          <a:effectLst/>
                          <a:latin typeface="Courier New" panose="02070309020205020404" pitchFamily="49" charset="0"/>
                        </a:rPr>
                        <a:t>0x41</a:t>
                      </a:r>
                    </a:p>
                  </a:txBody>
                  <a:tcPr marL="33328" marR="33328" marT="31995" marB="31995" anchor="ctr">
                    <a:lnL>
                      <a:noFill/>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c>
                  <a:txBody>
                    <a:bodyPr/>
                    <a:lstStyle/>
                    <a:p>
                      <a:pPr algn="r"/>
                      <a:r>
                        <a:rPr lang="en-US" sz="1000">
                          <a:effectLst/>
                          <a:latin typeface="Courier New" panose="02070309020205020404" pitchFamily="49" charset="0"/>
                        </a:rPr>
                        <a:t>1</a:t>
                      </a:r>
                    </a:p>
                  </a:txBody>
                  <a:tcPr marL="33328" marR="33328" marT="31995" marB="31995"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c>
                  <a:txBody>
                    <a:bodyPr/>
                    <a:lstStyle/>
                    <a:p>
                      <a:pPr algn="l"/>
                      <a:r>
                        <a:rPr lang="en-US" sz="1000" u="none" strike="noStrike">
                          <a:solidFill>
                            <a:srgbClr val="000000"/>
                          </a:solidFill>
                          <a:effectLst/>
                          <a:hlinkClick r:id="rId7"/>
                        </a:rPr>
                        <a:t>Filename namespace</a:t>
                      </a:r>
                      <a:endParaRPr lang="en-US" sz="1000">
                        <a:effectLst/>
                      </a:endParaRPr>
                    </a:p>
                  </a:txBody>
                  <a:tcPr marL="33328" marR="33328" marT="31995" marB="31995"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r>
              <a:tr h="212881">
                <a:tc>
                  <a:txBody>
                    <a:bodyPr/>
                    <a:lstStyle/>
                    <a:p>
                      <a:pPr algn="r"/>
                      <a:r>
                        <a:rPr lang="en-US" sz="1000">
                          <a:effectLst/>
                          <a:latin typeface="Courier New" panose="02070309020205020404" pitchFamily="49" charset="0"/>
                        </a:rPr>
                        <a:t>0x42</a:t>
                      </a:r>
                    </a:p>
                  </a:txBody>
                  <a:tcPr marL="33328" marR="33328" marT="31995" marB="31995" anchor="ctr">
                    <a:lnL>
                      <a:noFill/>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c>
                  <a:txBody>
                    <a:bodyPr/>
                    <a:lstStyle/>
                    <a:p>
                      <a:pPr algn="r"/>
                      <a:r>
                        <a:rPr lang="en-US" sz="1000">
                          <a:effectLst/>
                          <a:latin typeface="Courier New" panose="02070309020205020404" pitchFamily="49" charset="0"/>
                        </a:rPr>
                        <a:t>2L</a:t>
                      </a:r>
                    </a:p>
                  </a:txBody>
                  <a:tcPr marL="33328" marR="33328" marT="31995" marB="31995"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c>
                  <a:txBody>
                    <a:bodyPr/>
                    <a:lstStyle/>
                    <a:p>
                      <a:pPr algn="l"/>
                      <a:r>
                        <a:rPr lang="en-US" sz="1000" dirty="0">
                          <a:effectLst/>
                        </a:rPr>
                        <a:t>File name in Unicode (not null terminated)</a:t>
                      </a:r>
                    </a:p>
                  </a:txBody>
                  <a:tcPr marL="33328" marR="33328" marT="31995" marB="31995"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FFFDD"/>
                    </a:solidFill>
                  </a:tcPr>
                </a:tc>
              </a:tr>
            </a:tbl>
          </a:graphicData>
        </a:graphic>
      </p:graphicFrame>
      <p:sp>
        <p:nvSpPr>
          <p:cNvPr id="8" name="Rectangle 2"/>
          <p:cNvSpPr>
            <a:spLocks noChangeArrowheads="1"/>
          </p:cNvSpPr>
          <p:nvPr/>
        </p:nvSpPr>
        <p:spPr bwMode="auto">
          <a:xfrm flipV="1">
            <a:off x="1907316" y="1131662"/>
            <a:ext cx="1176558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5117721" y="5190770"/>
            <a:ext cx="3967022" cy="523220"/>
          </a:xfrm>
          <a:prstGeom prst="rect">
            <a:avLst/>
          </a:prstGeom>
        </p:spPr>
        <p:txBody>
          <a:bodyPr wrap="square">
            <a:spAutoFit/>
          </a:bodyPr>
          <a:lstStyle/>
          <a:p>
            <a:r>
              <a:rPr lang="en-US" sz="1400" dirty="0"/>
              <a:t>http://inform.pucp.edu.pe/~inf232/Ntfs/ntfs_doc_v0.5/attributes/file_name.html</a:t>
            </a:r>
          </a:p>
        </p:txBody>
      </p:sp>
    </p:spTree>
    <p:extLst>
      <p:ext uri="{BB962C8B-B14F-4D97-AF65-F5344CB8AC3E}">
        <p14:creationId xmlns:p14="http://schemas.microsoft.com/office/powerpoint/2010/main" val="22009949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attribute</a:t>
            </a:r>
          </a:p>
        </p:txBody>
      </p:sp>
      <p:sp>
        <p:nvSpPr>
          <p:cNvPr id="3" name="Content Placeholder 2"/>
          <p:cNvSpPr>
            <a:spLocks noGrp="1"/>
          </p:cNvSpPr>
          <p:nvPr>
            <p:ph idx="1"/>
          </p:nvPr>
        </p:nvSpPr>
        <p:spPr/>
        <p:txBody>
          <a:bodyPr/>
          <a:lstStyle/>
          <a:p>
            <a:r>
              <a:rPr lang="en-US" dirty="0" smtClean="0"/>
              <a:t>has </a:t>
            </a:r>
            <a:r>
              <a:rPr lang="en-US" dirty="0"/>
              <a:t>no specific layout </a:t>
            </a:r>
            <a:endParaRPr lang="en-US" dirty="0" smtClean="0"/>
          </a:p>
          <a:p>
            <a:r>
              <a:rPr lang="en-US" dirty="0" smtClean="0"/>
              <a:t>if </a:t>
            </a:r>
            <a:r>
              <a:rPr lang="en-US" dirty="0"/>
              <a:t>the attribute is resident it will contain the file's data in its entirety, </a:t>
            </a:r>
            <a:endParaRPr lang="en-US" dirty="0" smtClean="0"/>
          </a:p>
          <a:p>
            <a:pPr lvl="1"/>
            <a:r>
              <a:rPr lang="en-US" dirty="0" smtClean="0"/>
              <a:t>if </a:t>
            </a:r>
            <a:r>
              <a:rPr lang="en-US" dirty="0"/>
              <a:t>that data is small enough to fit within the MFT record, or </a:t>
            </a:r>
            <a:endParaRPr lang="en-US" dirty="0" smtClean="0"/>
          </a:p>
          <a:p>
            <a:r>
              <a:rPr lang="en-US" dirty="0" smtClean="0"/>
              <a:t>if </a:t>
            </a:r>
            <a:r>
              <a:rPr lang="en-US" dirty="0"/>
              <a:t>non-resident it will hold one or more cluster start and length fields.</a:t>
            </a:r>
          </a:p>
        </p:txBody>
      </p:sp>
    </p:spTree>
    <p:extLst>
      <p:ext uri="{BB962C8B-B14F-4D97-AF65-F5344CB8AC3E}">
        <p14:creationId xmlns:p14="http://schemas.microsoft.com/office/powerpoint/2010/main" val="24598768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$Data </a:t>
            </a:r>
            <a:r>
              <a:rPr lang="en-US" sz="3200" dirty="0" smtClean="0"/>
              <a:t>attribute Example: Aardvark.txt </a:t>
            </a:r>
            <a:r>
              <a:rPr lang="en-US" sz="3200" dirty="0"/>
              <a:t>file record</a:t>
            </a:r>
          </a:p>
        </p:txBody>
      </p:sp>
      <p:pic>
        <p:nvPicPr>
          <p:cNvPr id="17410" name="Picture 2" descr="http://www.kes.talktalk.net/ntfs/aardexampl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333" y="1690689"/>
            <a:ext cx="6458192" cy="5112736"/>
          </a:xfrm>
          <a:prstGeom prst="rect">
            <a:avLst/>
          </a:prstGeom>
          <a:noFill/>
          <a:extLst>
            <a:ext uri="{909E8E84-426E-40dd-AFC4-6F175D3DCCD1}">
              <a14:hiddenFill xmlns:a14="http://schemas.microsoft.com/office/drawing/2010/main" xmlns="">
                <a:solidFill>
                  <a:srgbClr val="FFFFFF"/>
                </a:solidFill>
              </a14:hiddenFill>
            </a:ext>
          </a:extLst>
        </p:spPr>
      </p:pic>
      <p:sp>
        <p:nvSpPr>
          <p:cNvPr id="23" name="TextBox 22"/>
          <p:cNvSpPr txBox="1"/>
          <p:nvPr/>
        </p:nvSpPr>
        <p:spPr>
          <a:xfrm>
            <a:off x="6752136" y="3743403"/>
            <a:ext cx="2057308" cy="646331"/>
          </a:xfrm>
          <a:prstGeom prst="rect">
            <a:avLst/>
          </a:prstGeom>
          <a:noFill/>
        </p:spPr>
        <p:txBody>
          <a:bodyPr wrap="square" rtlCol="0">
            <a:spAutoFit/>
          </a:bodyPr>
          <a:lstStyle/>
          <a:p>
            <a:r>
              <a:rPr lang="en-US" dirty="0">
                <a:solidFill>
                  <a:srgbClr val="FFC000"/>
                </a:solidFill>
              </a:rPr>
              <a:t>attribute 0x80, $Data, length </a:t>
            </a:r>
            <a:r>
              <a:rPr lang="en-US" dirty="0" smtClean="0">
                <a:solidFill>
                  <a:srgbClr val="FFC000"/>
                </a:solidFill>
              </a:rPr>
              <a:t>0x48</a:t>
            </a:r>
            <a:endParaRPr lang="en-US" b="1" dirty="0">
              <a:solidFill>
                <a:srgbClr val="FFC000"/>
              </a:solidFill>
            </a:endParaRPr>
          </a:p>
        </p:txBody>
      </p:sp>
      <p:cxnSp>
        <p:nvCxnSpPr>
          <p:cNvPr id="24" name="Straight Arrow Connector 23"/>
          <p:cNvCxnSpPr/>
          <p:nvPr/>
        </p:nvCxnSpPr>
        <p:spPr>
          <a:xfrm flipH="1">
            <a:off x="1276709" y="4269451"/>
            <a:ext cx="5475428" cy="6250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1173192" y="4830792"/>
            <a:ext cx="3847382" cy="63702"/>
          </a:xfrm>
          <a:prstGeom prst="line">
            <a:avLst/>
          </a:prstGeom>
          <a:ln w="444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112808" y="5641675"/>
            <a:ext cx="1958196" cy="51759"/>
          </a:xfrm>
          <a:prstGeom prst="line">
            <a:avLst/>
          </a:prstGeom>
          <a:ln w="539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3096883" y="5455835"/>
            <a:ext cx="1958196" cy="51759"/>
          </a:xfrm>
          <a:prstGeom prst="line">
            <a:avLst/>
          </a:prstGeom>
          <a:ln w="539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1136352" y="4862643"/>
            <a:ext cx="12399" cy="881113"/>
          </a:xfrm>
          <a:prstGeom prst="line">
            <a:avLst/>
          </a:prstGeom>
          <a:ln w="539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5053641" y="4894495"/>
            <a:ext cx="1438" cy="561340"/>
          </a:xfrm>
          <a:prstGeom prst="line">
            <a:avLst/>
          </a:prstGeom>
          <a:ln w="539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752136" y="5020574"/>
            <a:ext cx="2207833" cy="1200329"/>
          </a:xfrm>
          <a:prstGeom prst="rect">
            <a:avLst/>
          </a:prstGeom>
          <a:noFill/>
        </p:spPr>
        <p:txBody>
          <a:bodyPr wrap="square" rtlCol="0">
            <a:spAutoFit/>
          </a:bodyPr>
          <a:lstStyle/>
          <a:p>
            <a:r>
              <a:rPr lang="en-US" dirty="0" smtClean="0"/>
              <a:t>At offset 0x20, the offset to the </a:t>
            </a:r>
            <a:r>
              <a:rPr lang="en-US" dirty="0" err="1" smtClean="0"/>
              <a:t>runlist</a:t>
            </a:r>
            <a:r>
              <a:rPr lang="en-US" dirty="0" smtClean="0"/>
              <a:t> is 0x40, leads to the first </a:t>
            </a:r>
            <a:r>
              <a:rPr lang="en-US" dirty="0" err="1" smtClean="0"/>
              <a:t>datarun</a:t>
            </a:r>
            <a:r>
              <a:rPr lang="en-US" dirty="0" smtClean="0"/>
              <a:t> 0x41</a:t>
            </a:r>
          </a:p>
        </p:txBody>
      </p:sp>
      <p:pic>
        <p:nvPicPr>
          <p:cNvPr id="20" name="Picture 19"/>
          <p:cNvPicPr>
            <a:picLocks noChangeAspect="1"/>
          </p:cNvPicPr>
          <p:nvPr/>
        </p:nvPicPr>
        <p:blipFill>
          <a:blip r:embed="rId3"/>
          <a:stretch>
            <a:fillRect/>
          </a:stretch>
        </p:blipFill>
        <p:spPr>
          <a:xfrm>
            <a:off x="348291" y="5895902"/>
            <a:ext cx="4705350" cy="333375"/>
          </a:xfrm>
          <a:prstGeom prst="rect">
            <a:avLst/>
          </a:prstGeom>
        </p:spPr>
      </p:pic>
      <p:cxnSp>
        <p:nvCxnSpPr>
          <p:cNvPr id="31" name="Straight Arrow Connector 30"/>
          <p:cNvCxnSpPr/>
          <p:nvPr/>
        </p:nvCxnSpPr>
        <p:spPr>
          <a:xfrm flipV="1">
            <a:off x="819509" y="5303199"/>
            <a:ext cx="329242" cy="66628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7409" name="Straight Arrow Connector 17408"/>
          <p:cNvCxnSpPr/>
          <p:nvPr/>
        </p:nvCxnSpPr>
        <p:spPr>
          <a:xfrm flipH="1" flipV="1">
            <a:off x="1690777" y="5303199"/>
            <a:ext cx="5061359" cy="624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8447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a:t>
            </a:r>
            <a:r>
              <a:rPr lang="en-US" dirty="0" err="1" smtClean="0"/>
              <a:t>Datarun</a:t>
            </a:r>
            <a:endParaRPr lang="en-US" dirty="0"/>
          </a:p>
        </p:txBody>
      </p:sp>
      <p:sp>
        <p:nvSpPr>
          <p:cNvPr id="5" name="Content Placeholder 4"/>
          <p:cNvSpPr>
            <a:spLocks noGrp="1"/>
          </p:cNvSpPr>
          <p:nvPr>
            <p:ph idx="1"/>
          </p:nvPr>
        </p:nvSpPr>
        <p:spPr>
          <a:xfrm>
            <a:off x="628650" y="3096883"/>
            <a:ext cx="8049524" cy="3493698"/>
          </a:xfrm>
        </p:spPr>
        <p:txBody>
          <a:bodyPr>
            <a:normAutofit fontScale="85000" lnSpcReduction="20000"/>
          </a:bodyPr>
          <a:lstStyle/>
          <a:p>
            <a:r>
              <a:rPr lang="en-US" dirty="0"/>
              <a:t>A </a:t>
            </a:r>
            <a:r>
              <a:rPr lang="en-US" dirty="0" err="1"/>
              <a:t>datarun</a:t>
            </a:r>
            <a:r>
              <a:rPr lang="en-US" dirty="0"/>
              <a:t> has three </a:t>
            </a:r>
            <a:r>
              <a:rPr lang="en-US" dirty="0" smtClean="0"/>
              <a:t>components</a:t>
            </a:r>
          </a:p>
          <a:p>
            <a:pPr lvl="1"/>
            <a:r>
              <a:rPr lang="en-US" dirty="0" smtClean="0"/>
              <a:t>a </a:t>
            </a:r>
            <a:r>
              <a:rPr lang="en-US" dirty="0"/>
              <a:t>length/offset </a:t>
            </a:r>
            <a:r>
              <a:rPr lang="en-US" dirty="0" smtClean="0"/>
              <a:t>byte (2 Bytes) </a:t>
            </a:r>
            <a:r>
              <a:rPr lang="en-US" dirty="0" smtClean="0">
                <a:solidFill>
                  <a:srgbClr val="FF0000"/>
                </a:solidFill>
              </a:rPr>
              <a:t>0x</a:t>
            </a:r>
            <a:r>
              <a:rPr lang="en-US" dirty="0" smtClean="0">
                <a:solidFill>
                  <a:srgbClr val="92D050"/>
                </a:solidFill>
              </a:rPr>
              <a:t>4</a:t>
            </a:r>
            <a:r>
              <a:rPr lang="en-US" dirty="0" smtClean="0">
                <a:solidFill>
                  <a:srgbClr val="7030A0"/>
                </a:solidFill>
              </a:rPr>
              <a:t>1</a:t>
            </a:r>
          </a:p>
          <a:p>
            <a:pPr lvl="2"/>
            <a:r>
              <a:rPr lang="en-US" i="1" dirty="0"/>
              <a:t>length</a:t>
            </a:r>
            <a:r>
              <a:rPr lang="en-US" dirty="0"/>
              <a:t> of the cluster run </a:t>
            </a:r>
            <a:r>
              <a:rPr lang="en-US" dirty="0" smtClean="0"/>
              <a:t>number (1 </a:t>
            </a:r>
            <a:r>
              <a:rPr lang="en-US" dirty="0"/>
              <a:t>Bytes</a:t>
            </a:r>
            <a:r>
              <a:rPr lang="en-US" dirty="0" smtClean="0"/>
              <a:t>) </a:t>
            </a:r>
            <a:r>
              <a:rPr lang="en-US" dirty="0" smtClean="0">
                <a:solidFill>
                  <a:srgbClr val="FF0000"/>
                </a:solidFill>
              </a:rPr>
              <a:t>0x</a:t>
            </a:r>
            <a:r>
              <a:rPr lang="en-US" dirty="0" smtClean="0">
                <a:solidFill>
                  <a:srgbClr val="7030A0"/>
                </a:solidFill>
              </a:rPr>
              <a:t>1</a:t>
            </a:r>
            <a:endParaRPr lang="en-US" dirty="0">
              <a:solidFill>
                <a:srgbClr val="7030A0"/>
              </a:solidFill>
            </a:endParaRPr>
          </a:p>
          <a:p>
            <a:pPr lvl="2"/>
            <a:r>
              <a:rPr lang="en-US" dirty="0" smtClean="0"/>
              <a:t>the</a:t>
            </a:r>
            <a:r>
              <a:rPr lang="en-US" dirty="0"/>
              <a:t> </a:t>
            </a:r>
            <a:r>
              <a:rPr lang="en-US" i="1" dirty="0"/>
              <a:t>length</a:t>
            </a:r>
            <a:r>
              <a:rPr lang="en-US" dirty="0"/>
              <a:t> of the cluster start number </a:t>
            </a:r>
            <a:r>
              <a:rPr lang="en-US" dirty="0" smtClean="0"/>
              <a:t>(1 </a:t>
            </a:r>
            <a:r>
              <a:rPr lang="en-US" dirty="0"/>
              <a:t>Bytes</a:t>
            </a:r>
            <a:r>
              <a:rPr lang="en-US" dirty="0" smtClean="0"/>
              <a:t>) </a:t>
            </a:r>
            <a:r>
              <a:rPr lang="en-US" dirty="0" smtClean="0">
                <a:solidFill>
                  <a:srgbClr val="FF0000"/>
                </a:solidFill>
              </a:rPr>
              <a:t>0x</a:t>
            </a:r>
            <a:r>
              <a:rPr lang="en-US" dirty="0" smtClean="0">
                <a:solidFill>
                  <a:srgbClr val="92D050"/>
                </a:solidFill>
              </a:rPr>
              <a:t>4</a:t>
            </a:r>
            <a:endParaRPr lang="en-US" dirty="0">
              <a:solidFill>
                <a:srgbClr val="92D050"/>
              </a:solidFill>
            </a:endParaRPr>
          </a:p>
          <a:p>
            <a:pPr lvl="1"/>
            <a:r>
              <a:rPr lang="en-US" dirty="0" smtClean="0"/>
              <a:t>a </a:t>
            </a:r>
            <a:r>
              <a:rPr lang="en-US" dirty="0"/>
              <a:t>cluster run </a:t>
            </a:r>
            <a:r>
              <a:rPr lang="en-US" dirty="0" smtClean="0"/>
              <a:t>size </a:t>
            </a:r>
            <a:r>
              <a:rPr lang="en-US" dirty="0" smtClean="0">
                <a:solidFill>
                  <a:srgbClr val="FF0000"/>
                </a:solidFill>
              </a:rPr>
              <a:t>0x</a:t>
            </a:r>
            <a:r>
              <a:rPr lang="en-US" dirty="0" smtClean="0">
                <a:solidFill>
                  <a:srgbClr val="7030A0"/>
                </a:solidFill>
              </a:rPr>
              <a:t>1 byte</a:t>
            </a:r>
            <a:endParaRPr lang="en-US" dirty="0">
              <a:solidFill>
                <a:srgbClr val="7030A0"/>
              </a:solidFill>
            </a:endParaRPr>
          </a:p>
          <a:p>
            <a:pPr lvl="1"/>
            <a:r>
              <a:rPr lang="en-US" dirty="0" smtClean="0"/>
              <a:t>a </a:t>
            </a:r>
            <a:r>
              <a:rPr lang="en-US" dirty="0"/>
              <a:t>cluster start </a:t>
            </a:r>
            <a:r>
              <a:rPr lang="en-US" dirty="0" smtClean="0"/>
              <a:t>number (offset to previous </a:t>
            </a:r>
            <a:r>
              <a:rPr lang="en-US" dirty="0" err="1" smtClean="0"/>
              <a:t>datarun</a:t>
            </a:r>
            <a:r>
              <a:rPr lang="en-US" dirty="0" smtClean="0"/>
              <a:t>) </a:t>
            </a:r>
            <a:r>
              <a:rPr lang="en-US" dirty="0" smtClean="0">
                <a:solidFill>
                  <a:srgbClr val="FF0000"/>
                </a:solidFill>
              </a:rPr>
              <a:t>0x</a:t>
            </a:r>
            <a:r>
              <a:rPr lang="en-US" dirty="0" smtClean="0">
                <a:solidFill>
                  <a:srgbClr val="92D050"/>
                </a:solidFill>
              </a:rPr>
              <a:t>4 byte</a:t>
            </a:r>
          </a:p>
          <a:p>
            <a:r>
              <a:rPr lang="en-US" dirty="0"/>
              <a:t>file data is </a:t>
            </a:r>
            <a:r>
              <a:rPr lang="en-US" dirty="0" smtClean="0"/>
              <a:t>at </a:t>
            </a:r>
          </a:p>
          <a:p>
            <a:pPr lvl="1"/>
            <a:r>
              <a:rPr lang="en-US" dirty="0" smtClean="0"/>
              <a:t>logical </a:t>
            </a:r>
            <a:r>
              <a:rPr lang="en-US" dirty="0"/>
              <a:t>cluster </a:t>
            </a:r>
            <a:r>
              <a:rPr lang="en-US" dirty="0" smtClean="0"/>
              <a:t>number (LCN</a:t>
            </a:r>
            <a:r>
              <a:rPr lang="en-US" smtClean="0"/>
              <a:t>) </a:t>
            </a:r>
            <a:r>
              <a:rPr lang="en-US" smtClean="0"/>
              <a:t>0x00B97DB4</a:t>
            </a:r>
            <a:endParaRPr lang="en-US" dirty="0" smtClean="0"/>
          </a:p>
          <a:p>
            <a:r>
              <a:rPr lang="en-US" dirty="0"/>
              <a:t>Advancing to the next </a:t>
            </a:r>
            <a:r>
              <a:rPr lang="en-US" dirty="0" err="1"/>
              <a:t>datarun</a:t>
            </a:r>
            <a:r>
              <a:rPr lang="en-US" dirty="0"/>
              <a:t> gives a byte of </a:t>
            </a:r>
            <a:r>
              <a:rPr lang="en-US" dirty="0" smtClean="0">
                <a:ln w="0"/>
                <a:solidFill>
                  <a:schemeClr val="accent1"/>
                </a:solidFill>
                <a:effectLst>
                  <a:outerShdw blurRad="38100" dist="25400" dir="5400000" algn="ctr" rotWithShape="0">
                    <a:srgbClr val="6E747A">
                      <a:alpha val="43000"/>
                    </a:srgbClr>
                  </a:outerShdw>
                </a:effectLst>
              </a:rPr>
              <a:t>00</a:t>
            </a:r>
          </a:p>
          <a:p>
            <a:pPr lvl="1"/>
            <a:r>
              <a:rPr lang="en-US" dirty="0" smtClean="0"/>
              <a:t>which </a:t>
            </a:r>
            <a:r>
              <a:rPr lang="en-US" dirty="0"/>
              <a:t>indicates the end of the </a:t>
            </a:r>
            <a:r>
              <a:rPr lang="en-US" dirty="0" err="1"/>
              <a:t>runlist</a:t>
            </a:r>
            <a:r>
              <a:rPr lang="en-US" dirty="0"/>
              <a:t>. </a:t>
            </a:r>
            <a:endParaRPr lang="en-US" dirty="0" smtClean="0"/>
          </a:p>
          <a:p>
            <a:pPr lvl="1"/>
            <a:r>
              <a:rPr lang="en-US" dirty="0" smtClean="0"/>
              <a:t>Aardvark </a:t>
            </a:r>
            <a:r>
              <a:rPr lang="en-US" dirty="0"/>
              <a:t>has only one data extent on disk.</a:t>
            </a:r>
          </a:p>
        </p:txBody>
      </p:sp>
      <p:pic>
        <p:nvPicPr>
          <p:cNvPr id="3" name="Picture 2"/>
          <p:cNvPicPr>
            <a:picLocks noChangeAspect="1"/>
          </p:cNvPicPr>
          <p:nvPr/>
        </p:nvPicPr>
        <p:blipFill rotWithShape="1">
          <a:blip r:embed="rId2"/>
          <a:srcRect t="61721" b="21920"/>
          <a:stretch/>
        </p:blipFill>
        <p:spPr>
          <a:xfrm>
            <a:off x="748665" y="1690689"/>
            <a:ext cx="6456224" cy="836762"/>
          </a:xfrm>
          <a:prstGeom prst="rect">
            <a:avLst/>
          </a:prstGeom>
        </p:spPr>
      </p:pic>
      <p:sp>
        <p:nvSpPr>
          <p:cNvPr id="6" name="Rectangle 5"/>
          <p:cNvSpPr/>
          <p:nvPr/>
        </p:nvSpPr>
        <p:spPr>
          <a:xfrm>
            <a:off x="3140015" y="2320506"/>
            <a:ext cx="207034" cy="206945"/>
          </a:xfrm>
          <a:prstGeom prst="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flipV="1">
            <a:off x="3347049" y="2527451"/>
            <a:ext cx="3347049" cy="2933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8808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Datalist</a:t>
            </a:r>
            <a:r>
              <a:rPr lang="en-US" dirty="0"/>
              <a:t> with many </a:t>
            </a:r>
            <a:r>
              <a:rPr lang="en-US" dirty="0" err="1"/>
              <a:t>dataruns</a:t>
            </a:r>
            <a:endParaRPr lang="en-US" dirty="0"/>
          </a:p>
        </p:txBody>
      </p:sp>
      <p:sp>
        <p:nvSpPr>
          <p:cNvPr id="6" name="Content Placeholder 5"/>
          <p:cNvSpPr>
            <a:spLocks noGrp="1"/>
          </p:cNvSpPr>
          <p:nvPr>
            <p:ph idx="1"/>
          </p:nvPr>
        </p:nvSpPr>
        <p:spPr>
          <a:xfrm>
            <a:off x="383974" y="3286665"/>
            <a:ext cx="8131376" cy="3381554"/>
          </a:xfrm>
        </p:spPr>
        <p:txBody>
          <a:bodyPr>
            <a:normAutofit fontScale="62500" lnSpcReduction="20000"/>
          </a:bodyPr>
          <a:lstStyle/>
          <a:p>
            <a:r>
              <a:rPr lang="en-US" dirty="0" err="1" smtClean="0"/>
              <a:t>Datarun</a:t>
            </a:r>
            <a:r>
              <a:rPr lang="en-US" dirty="0" smtClean="0"/>
              <a:t> list (start offset 40)</a:t>
            </a:r>
          </a:p>
          <a:p>
            <a:pPr lvl="1"/>
            <a:r>
              <a:rPr lang="en-US" dirty="0" smtClean="0"/>
              <a:t>0x31,01,F40875</a:t>
            </a:r>
          </a:p>
          <a:p>
            <a:pPr lvl="1"/>
            <a:r>
              <a:rPr lang="en-US" dirty="0" smtClean="0">
                <a:solidFill>
                  <a:srgbClr val="FF0000"/>
                </a:solidFill>
              </a:rPr>
              <a:t>0x11,01,30  (0x7508F4+0x30=0x750924)</a:t>
            </a:r>
          </a:p>
          <a:p>
            <a:pPr lvl="1"/>
            <a:r>
              <a:rPr lang="en-US" dirty="0" smtClean="0"/>
              <a:t>0x31,10,4FBBF1</a:t>
            </a:r>
          </a:p>
          <a:p>
            <a:pPr lvl="1"/>
            <a:r>
              <a:rPr lang="en-US" dirty="0" smtClean="0"/>
              <a:t>0x31,01,56650F</a:t>
            </a:r>
          </a:p>
          <a:p>
            <a:pPr lvl="1"/>
            <a:r>
              <a:rPr lang="en-US" dirty="0" smtClean="0"/>
              <a:t>0x21,01,762B</a:t>
            </a:r>
          </a:p>
          <a:p>
            <a:pPr lvl="1"/>
            <a:r>
              <a:rPr lang="en-US" dirty="0" smtClean="0"/>
              <a:t>0x11,01,10</a:t>
            </a:r>
          </a:p>
          <a:p>
            <a:pPr lvl="1"/>
            <a:r>
              <a:rPr lang="en-US" dirty="0" smtClean="0"/>
              <a:t>0x21,01,4E01</a:t>
            </a:r>
          </a:p>
          <a:p>
            <a:pPr lvl="1"/>
            <a:r>
              <a:rPr lang="en-US" dirty="0" smtClean="0"/>
              <a:t>0x00 (end)</a:t>
            </a:r>
          </a:p>
          <a:p>
            <a:r>
              <a:rPr lang="en-US" dirty="0" err="1"/>
              <a:t>Datarun</a:t>
            </a:r>
            <a:r>
              <a:rPr lang="en-US" dirty="0"/>
              <a:t> LCN's are always relative to the cumulative LCN of all previous </a:t>
            </a:r>
            <a:r>
              <a:rPr lang="en-US" dirty="0" err="1"/>
              <a:t>dataruns</a:t>
            </a:r>
            <a:r>
              <a:rPr lang="en-US" dirty="0" smtClean="0"/>
              <a:t>.</a:t>
            </a:r>
          </a:p>
          <a:p>
            <a:pPr lvl="1"/>
            <a:r>
              <a:rPr lang="en-US" dirty="0" smtClean="0"/>
              <a:t>Set highlighted </a:t>
            </a:r>
            <a:r>
              <a:rPr lang="en-US" dirty="0" err="1" smtClean="0"/>
              <a:t>datarun</a:t>
            </a:r>
            <a:endParaRPr lang="en-US" dirty="0" smtClean="0"/>
          </a:p>
          <a:p>
            <a:r>
              <a:rPr lang="en-US" dirty="0"/>
              <a:t>The third </a:t>
            </a:r>
            <a:r>
              <a:rPr lang="en-US" dirty="0" err="1"/>
              <a:t>datarun</a:t>
            </a:r>
            <a:r>
              <a:rPr lang="en-US" dirty="0"/>
              <a:t> has 0x10 clusters, but starts at 0xF1BB4F. </a:t>
            </a:r>
            <a:r>
              <a:rPr lang="en-US" dirty="0" smtClean="0"/>
              <a:t>(32 bits, left most=1)</a:t>
            </a:r>
          </a:p>
          <a:p>
            <a:pPr lvl="1"/>
            <a:r>
              <a:rPr lang="en-US" dirty="0" smtClean="0"/>
              <a:t>This </a:t>
            </a:r>
            <a:r>
              <a:rPr lang="en-US" dirty="0"/>
              <a:t>is a negative number. Its negative value is 0xE44B1, -935089. </a:t>
            </a:r>
            <a:endParaRPr lang="en-US" dirty="0" smtClean="0"/>
          </a:p>
          <a:p>
            <a:pPr lvl="1"/>
            <a:r>
              <a:rPr lang="en-US" dirty="0" smtClean="0"/>
              <a:t>This </a:t>
            </a:r>
            <a:r>
              <a:rPr lang="en-US" dirty="0"/>
              <a:t>number is </a:t>
            </a:r>
            <a:r>
              <a:rPr lang="en-US" i="1" dirty="0"/>
              <a:t>subtracted</a:t>
            </a:r>
            <a:r>
              <a:rPr lang="en-US" dirty="0"/>
              <a:t> from the cumulative LCN, giving us an LCN of 0x66C473, 6734963.</a:t>
            </a:r>
            <a:endParaRPr lang="en-US" dirty="0" smtClean="0"/>
          </a:p>
          <a:p>
            <a:endParaRPr lang="en-US" dirty="0"/>
          </a:p>
        </p:txBody>
      </p:sp>
      <p:pic>
        <p:nvPicPr>
          <p:cNvPr id="5" name="Picture 4"/>
          <p:cNvPicPr>
            <a:picLocks noChangeAspect="1"/>
          </p:cNvPicPr>
          <p:nvPr/>
        </p:nvPicPr>
        <p:blipFill>
          <a:blip r:embed="rId2"/>
          <a:stretch>
            <a:fillRect/>
          </a:stretch>
        </p:blipFill>
        <p:spPr>
          <a:xfrm>
            <a:off x="383974" y="1380139"/>
            <a:ext cx="8376052" cy="1729416"/>
          </a:xfrm>
          <a:prstGeom prst="rect">
            <a:avLst/>
          </a:prstGeom>
        </p:spPr>
      </p:pic>
    </p:spTree>
    <p:extLst>
      <p:ext uri="{BB962C8B-B14F-4D97-AF65-F5344CB8AC3E}">
        <p14:creationId xmlns:p14="http://schemas.microsoft.com/office/powerpoint/2010/main" val="4137702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Bitmaps</a:t>
            </a:r>
          </a:p>
        </p:txBody>
      </p:sp>
      <p:sp>
        <p:nvSpPr>
          <p:cNvPr id="3" name="Content Placeholder 2"/>
          <p:cNvSpPr>
            <a:spLocks noGrp="1"/>
          </p:cNvSpPr>
          <p:nvPr>
            <p:ph idx="1"/>
          </p:nvPr>
        </p:nvSpPr>
        <p:spPr/>
        <p:txBody>
          <a:bodyPr>
            <a:normAutofit fontScale="92500" lnSpcReduction="20000"/>
          </a:bodyPr>
          <a:lstStyle/>
          <a:p>
            <a:r>
              <a:rPr lang="en-US" dirty="0" smtClean="0"/>
              <a:t>System </a:t>
            </a:r>
            <a:r>
              <a:rPr lang="en-US" dirty="0"/>
              <a:t>bitmaps $Bitmap </a:t>
            </a:r>
            <a:endParaRPr lang="en-US" dirty="0" smtClean="0"/>
          </a:p>
          <a:p>
            <a:pPr lvl="1"/>
            <a:r>
              <a:rPr lang="en-US" dirty="0" smtClean="0"/>
              <a:t>this </a:t>
            </a:r>
            <a:r>
              <a:rPr lang="en-US" dirty="0"/>
              <a:t>holds the map of logical clusters </a:t>
            </a:r>
            <a:r>
              <a:rPr lang="en-US" dirty="0" smtClean="0"/>
              <a:t>in(not)use </a:t>
            </a:r>
          </a:p>
          <a:p>
            <a:pPr lvl="2"/>
            <a:r>
              <a:rPr lang="en-US" dirty="0" smtClean="0"/>
              <a:t>for </a:t>
            </a:r>
            <a:r>
              <a:rPr lang="en-US" dirty="0"/>
              <a:t>finding free space when a file is allocated. </a:t>
            </a:r>
            <a:endParaRPr lang="en-US" dirty="0" smtClean="0"/>
          </a:p>
          <a:p>
            <a:r>
              <a:rPr lang="en-US" dirty="0" smtClean="0"/>
              <a:t>MFT </a:t>
            </a:r>
            <a:r>
              <a:rPr lang="en-US" dirty="0"/>
              <a:t>record attribute $</a:t>
            </a:r>
            <a:r>
              <a:rPr lang="en-US" dirty="0" smtClean="0"/>
              <a:t>Bitmap (an attribute ID of 0xB0) </a:t>
            </a:r>
          </a:p>
          <a:p>
            <a:pPr lvl="1"/>
            <a:r>
              <a:rPr lang="en-US" dirty="0" smtClean="0"/>
              <a:t>used </a:t>
            </a:r>
            <a:r>
              <a:rPr lang="en-US" dirty="0"/>
              <a:t>for mapping MFT records in - and out - of use. </a:t>
            </a:r>
            <a:endParaRPr lang="en-US" dirty="0" smtClean="0"/>
          </a:p>
          <a:p>
            <a:pPr lvl="1"/>
            <a:r>
              <a:rPr lang="en-US" dirty="0" smtClean="0"/>
              <a:t>used </a:t>
            </a:r>
            <a:r>
              <a:rPr lang="en-US" dirty="0"/>
              <a:t>in directory and INDX records in the MFT</a:t>
            </a:r>
            <a:r>
              <a:rPr lang="en-US" dirty="0" smtClean="0"/>
              <a:t>.</a:t>
            </a:r>
          </a:p>
          <a:p>
            <a:r>
              <a:rPr lang="en-US" dirty="0" smtClean="0"/>
              <a:t>bit </a:t>
            </a:r>
            <a:r>
              <a:rPr lang="en-US" dirty="0"/>
              <a:t>set to 1 </a:t>
            </a:r>
            <a:r>
              <a:rPr lang="en-US" dirty="0" smtClean="0"/>
              <a:t>= an </a:t>
            </a:r>
            <a:r>
              <a:rPr lang="en-US" dirty="0"/>
              <a:t>in-use cluster or </a:t>
            </a:r>
            <a:r>
              <a:rPr lang="en-US" dirty="0" smtClean="0"/>
              <a:t>record</a:t>
            </a:r>
          </a:p>
          <a:p>
            <a:r>
              <a:rPr lang="en-US" dirty="0" smtClean="0"/>
              <a:t>bits </a:t>
            </a:r>
            <a:r>
              <a:rPr lang="en-US" dirty="0"/>
              <a:t>in each bitmap byte do not read </a:t>
            </a:r>
            <a:r>
              <a:rPr lang="en-US" dirty="0" smtClean="0"/>
              <a:t>sequentially</a:t>
            </a:r>
          </a:p>
          <a:p>
            <a:pPr lvl="1"/>
            <a:r>
              <a:rPr lang="en-US" dirty="0" smtClean="0"/>
              <a:t>read </a:t>
            </a:r>
            <a:r>
              <a:rPr lang="en-US" dirty="0"/>
              <a:t>from the low-order bit first. </a:t>
            </a:r>
            <a:endParaRPr lang="en-US" dirty="0" smtClean="0"/>
          </a:p>
          <a:p>
            <a:pPr lvl="1"/>
            <a:r>
              <a:rPr lang="en-US" dirty="0" smtClean="0"/>
              <a:t>E.g., </a:t>
            </a:r>
            <a:r>
              <a:rPr lang="en-US" dirty="0"/>
              <a:t>FF 13 translates as bit pattern 1111 1111 0001 0011, but represents 1111 1111 1100 1000 </a:t>
            </a:r>
            <a:endParaRPr lang="en-US" dirty="0" smtClean="0"/>
          </a:p>
          <a:p>
            <a:pPr lvl="2"/>
            <a:r>
              <a:rPr lang="en-US" dirty="0" smtClean="0"/>
              <a:t>clusters </a:t>
            </a:r>
            <a:r>
              <a:rPr lang="en-US" dirty="0"/>
              <a:t>one to ten and thirteen in use, clusters eleven and twelve and fourteen onwards available for use.</a:t>
            </a:r>
          </a:p>
        </p:txBody>
      </p:sp>
    </p:spTree>
    <p:extLst>
      <p:ext uri="{BB962C8B-B14F-4D97-AF65-F5344CB8AC3E}">
        <p14:creationId xmlns:p14="http://schemas.microsoft.com/office/powerpoint/2010/main" val="21059311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 Bitmaps</a:t>
            </a:r>
            <a:endParaRPr lang="en-US" dirty="0"/>
          </a:p>
        </p:txBody>
      </p:sp>
      <p:pic>
        <p:nvPicPr>
          <p:cNvPr id="5" name="Picture 4"/>
          <p:cNvPicPr>
            <a:picLocks noChangeAspect="1"/>
          </p:cNvPicPr>
          <p:nvPr/>
        </p:nvPicPr>
        <p:blipFill rotWithShape="1">
          <a:blip r:embed="rId2"/>
          <a:srcRect t="50752"/>
          <a:stretch/>
        </p:blipFill>
        <p:spPr>
          <a:xfrm>
            <a:off x="619989" y="3163674"/>
            <a:ext cx="7780732" cy="2744582"/>
          </a:xfrm>
          <a:prstGeom prst="rect">
            <a:avLst/>
          </a:prstGeom>
        </p:spPr>
      </p:pic>
      <p:sp>
        <p:nvSpPr>
          <p:cNvPr id="6" name="Rectangle 5"/>
          <p:cNvSpPr/>
          <p:nvPr/>
        </p:nvSpPr>
        <p:spPr>
          <a:xfrm>
            <a:off x="805115" y="1350482"/>
            <a:ext cx="7654255" cy="1323439"/>
          </a:xfrm>
          <a:prstGeom prst="rect">
            <a:avLst/>
          </a:prstGeom>
        </p:spPr>
        <p:txBody>
          <a:bodyPr wrap="square">
            <a:spAutoFit/>
          </a:bodyPr>
          <a:lstStyle/>
          <a:p>
            <a:r>
              <a:rPr lang="en-US" sz="2000" b="1" dirty="0" smtClean="0">
                <a:solidFill>
                  <a:srgbClr val="7030A0"/>
                </a:solidFill>
                <a:latin typeface="century gothic" panose="020B0502020202020204" pitchFamily="34" charset="0"/>
              </a:rPr>
              <a:t>0xB0: bitmap ID</a:t>
            </a:r>
          </a:p>
          <a:p>
            <a:r>
              <a:rPr lang="en-US" sz="2000" b="1" dirty="0" smtClean="0">
                <a:solidFill>
                  <a:srgbClr val="7030A0"/>
                </a:solidFill>
                <a:latin typeface="century gothic" panose="020B0502020202020204" pitchFamily="34" charset="0"/>
              </a:rPr>
              <a:t>0x40: offset of MFT bitmap</a:t>
            </a:r>
          </a:p>
          <a:p>
            <a:r>
              <a:rPr lang="en-US" sz="2000" b="1" dirty="0" smtClean="0">
                <a:solidFill>
                  <a:srgbClr val="7030A0"/>
                </a:solidFill>
                <a:latin typeface="century gothic" panose="020B0502020202020204" pitchFamily="34" charset="0"/>
              </a:rPr>
              <a:t>31: 1 sector, start cluster is 3 bytes long (see </a:t>
            </a:r>
            <a:r>
              <a:rPr lang="en-US" sz="2000" b="1" dirty="0" err="1" smtClean="0">
                <a:solidFill>
                  <a:srgbClr val="7030A0"/>
                </a:solidFill>
                <a:latin typeface="century gothic" panose="020B0502020202020204" pitchFamily="34" charset="0"/>
              </a:rPr>
              <a:t>datarun</a:t>
            </a:r>
            <a:r>
              <a:rPr lang="en-US" sz="2000" b="1" dirty="0" smtClean="0">
                <a:solidFill>
                  <a:srgbClr val="7030A0"/>
                </a:solidFill>
                <a:latin typeface="century gothic" panose="020B0502020202020204" pitchFamily="34" charset="0"/>
              </a:rPr>
              <a:t>)</a:t>
            </a:r>
          </a:p>
          <a:p>
            <a:r>
              <a:rPr lang="en-US" sz="2000" b="1" dirty="0" smtClean="0">
                <a:solidFill>
                  <a:srgbClr val="7030A0"/>
                </a:solidFill>
                <a:latin typeface="century gothic" panose="020B0502020202020204" pitchFamily="34" charset="0"/>
              </a:rPr>
              <a:t>The </a:t>
            </a:r>
            <a:r>
              <a:rPr lang="en-US" sz="2000" b="1" dirty="0">
                <a:solidFill>
                  <a:srgbClr val="7030A0"/>
                </a:solidFill>
                <a:latin typeface="century gothic" panose="020B0502020202020204" pitchFamily="34" charset="0"/>
              </a:rPr>
              <a:t>MFT bitmap is one cluster at LCN 0xBFFFF</a:t>
            </a:r>
            <a:endParaRPr lang="en-US" sz="2000" b="1" dirty="0">
              <a:solidFill>
                <a:srgbClr val="7030A0"/>
              </a:solidFill>
            </a:endParaRPr>
          </a:p>
        </p:txBody>
      </p:sp>
    </p:spTree>
    <p:extLst>
      <p:ext uri="{BB962C8B-B14F-4D97-AF65-F5344CB8AC3E}">
        <p14:creationId xmlns:p14="http://schemas.microsoft.com/office/powerpoint/2010/main" val="42093913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a:t>
            </a:r>
            <a:r>
              <a:rPr lang="en-US" dirty="0" smtClean="0"/>
              <a:t>deletion Overview</a:t>
            </a:r>
            <a:endParaRPr lang="en-US" dirty="0"/>
          </a:p>
        </p:txBody>
      </p:sp>
      <p:sp>
        <p:nvSpPr>
          <p:cNvPr id="3" name="Content Placeholder 2"/>
          <p:cNvSpPr>
            <a:spLocks noGrp="1"/>
          </p:cNvSpPr>
          <p:nvPr>
            <p:ph idx="1"/>
          </p:nvPr>
        </p:nvSpPr>
        <p:spPr/>
        <p:txBody>
          <a:bodyPr/>
          <a:lstStyle/>
          <a:p>
            <a:r>
              <a:rPr lang="en-US" dirty="0"/>
              <a:t>What happens </a:t>
            </a:r>
            <a:r>
              <a:rPr lang="en-US" dirty="0" smtClean="0"/>
              <a:t>when </a:t>
            </a:r>
            <a:r>
              <a:rPr lang="en-US" dirty="0"/>
              <a:t>a file is deleted</a:t>
            </a:r>
            <a:r>
              <a:rPr lang="en-US" dirty="0" smtClean="0"/>
              <a:t>?</a:t>
            </a:r>
          </a:p>
          <a:p>
            <a:r>
              <a:rPr lang="en-US" dirty="0" smtClean="0"/>
              <a:t>This </a:t>
            </a:r>
            <a:r>
              <a:rPr lang="en-US" dirty="0"/>
              <a:t>is of interest if you're trying to recover a deleted file, or trying to understand why you can't recover a particular deleted file</a:t>
            </a:r>
            <a:r>
              <a:rPr lang="en-US" dirty="0" smtClean="0"/>
              <a:t>.</a:t>
            </a:r>
          </a:p>
          <a:p>
            <a:r>
              <a:rPr lang="en-US" dirty="0" smtClean="0"/>
              <a:t>Two scenarios</a:t>
            </a:r>
          </a:p>
          <a:p>
            <a:pPr lvl="1"/>
            <a:r>
              <a:rPr lang="en-US" dirty="0" smtClean="0"/>
              <a:t>Move to Recycler</a:t>
            </a:r>
          </a:p>
          <a:p>
            <a:pPr lvl="1"/>
            <a:r>
              <a:rPr lang="en-US" dirty="0"/>
              <a:t>Deletion</a:t>
            </a:r>
          </a:p>
        </p:txBody>
      </p:sp>
    </p:spTree>
    <p:extLst>
      <p:ext uri="{BB962C8B-B14F-4D97-AF65-F5344CB8AC3E}">
        <p14:creationId xmlns:p14="http://schemas.microsoft.com/office/powerpoint/2010/main" val="36775036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NTFS Goal</a:t>
            </a:r>
            <a:endParaRPr lang="en-US" dirty="0"/>
          </a:p>
        </p:txBody>
      </p:sp>
      <p:sp>
        <p:nvSpPr>
          <p:cNvPr id="3" name="Content Placeholder 2"/>
          <p:cNvSpPr>
            <a:spLocks noGrp="1"/>
          </p:cNvSpPr>
          <p:nvPr>
            <p:ph idx="1"/>
          </p:nvPr>
        </p:nvSpPr>
        <p:spPr/>
        <p:txBody>
          <a:bodyPr/>
          <a:lstStyle/>
          <a:p>
            <a:r>
              <a:rPr lang="en-US" dirty="0" smtClean="0"/>
              <a:t>Provide a reliable, secure, scalable, and efficient file system</a:t>
            </a:r>
          </a:p>
          <a:p>
            <a:r>
              <a:rPr lang="en-US" dirty="0" smtClean="0"/>
              <a:t>NTFS features</a:t>
            </a:r>
          </a:p>
          <a:p>
            <a:pPr lvl="1"/>
            <a:r>
              <a:rPr lang="en-US" dirty="0" smtClean="0"/>
              <a:t>Logging</a:t>
            </a:r>
          </a:p>
          <a:p>
            <a:pPr lvl="1"/>
            <a:r>
              <a:rPr lang="en-US" dirty="0" smtClean="0"/>
              <a:t>File/folder permissions</a:t>
            </a:r>
          </a:p>
          <a:p>
            <a:pPr lvl="1"/>
            <a:r>
              <a:rPr lang="en-US" dirty="0" smtClean="0"/>
              <a:t>Compression</a:t>
            </a:r>
          </a:p>
          <a:p>
            <a:pPr lvl="1"/>
            <a:r>
              <a:rPr lang="en-US" dirty="0" smtClean="0"/>
              <a:t>Encryption</a:t>
            </a:r>
          </a:p>
        </p:txBody>
      </p:sp>
    </p:spTree>
    <p:extLst>
      <p:ext uri="{BB962C8B-B14F-4D97-AF65-F5344CB8AC3E}">
        <p14:creationId xmlns:p14="http://schemas.microsoft.com/office/powerpoint/2010/main" val="8391541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smtClean="0"/>
              <a:t>Recycler</a:t>
            </a:r>
            <a:endParaRPr lang="en-US" dirty="0"/>
          </a:p>
        </p:txBody>
      </p:sp>
      <p:sp>
        <p:nvSpPr>
          <p:cNvPr id="3" name="Content Placeholder 2"/>
          <p:cNvSpPr>
            <a:spLocks noGrp="1"/>
          </p:cNvSpPr>
          <p:nvPr>
            <p:ph idx="1"/>
          </p:nvPr>
        </p:nvSpPr>
        <p:spPr/>
        <p:txBody>
          <a:bodyPr>
            <a:normAutofit fontScale="85000" lnSpcReduction="20000"/>
          </a:bodyPr>
          <a:lstStyle/>
          <a:p>
            <a:r>
              <a:rPr lang="en-US" dirty="0"/>
              <a:t>When files and folders are sent to the Recycler </a:t>
            </a:r>
            <a:endParaRPr lang="en-US" dirty="0" smtClean="0"/>
          </a:p>
          <a:p>
            <a:pPr lvl="1"/>
            <a:r>
              <a:rPr lang="en-US" dirty="0" smtClean="0"/>
              <a:t>they </a:t>
            </a:r>
            <a:r>
              <a:rPr lang="en-US" dirty="0"/>
              <a:t>remain as live files, </a:t>
            </a:r>
            <a:endParaRPr lang="en-US" dirty="0" smtClean="0"/>
          </a:p>
          <a:p>
            <a:pPr lvl="1"/>
            <a:r>
              <a:rPr lang="en-US" dirty="0" smtClean="0"/>
              <a:t>taking </a:t>
            </a:r>
            <a:r>
              <a:rPr lang="en-US" dirty="0"/>
              <a:t>up allocated space and being protected from being overwritten. </a:t>
            </a:r>
            <a:endParaRPr lang="en-US" dirty="0" smtClean="0"/>
          </a:p>
          <a:p>
            <a:pPr lvl="1"/>
            <a:r>
              <a:rPr lang="en-US" dirty="0" smtClean="0"/>
              <a:t>file </a:t>
            </a:r>
            <a:r>
              <a:rPr lang="en-US" dirty="0"/>
              <a:t>data is untouched but the file and folder names are amended</a:t>
            </a:r>
            <a:r>
              <a:rPr lang="en-US" dirty="0" smtClean="0"/>
              <a:t>.</a:t>
            </a:r>
          </a:p>
          <a:p>
            <a:r>
              <a:rPr lang="en-US" dirty="0"/>
              <a:t>In Windows XP </a:t>
            </a:r>
            <a:endParaRPr lang="en-US" dirty="0" smtClean="0"/>
          </a:p>
          <a:p>
            <a:pPr lvl="1"/>
            <a:r>
              <a:rPr lang="en-US" dirty="0" smtClean="0"/>
              <a:t>relocated </a:t>
            </a:r>
            <a:r>
              <a:rPr lang="en-US" dirty="0"/>
              <a:t>to a protected system directory named \Recycler\SID where SID is the SID of the user that performed the deletion. </a:t>
            </a:r>
            <a:endParaRPr lang="en-US" dirty="0" smtClean="0"/>
          </a:p>
          <a:p>
            <a:pPr lvl="1"/>
            <a:r>
              <a:rPr lang="en-US" dirty="0" smtClean="0"/>
              <a:t>The </a:t>
            </a:r>
            <a:r>
              <a:rPr lang="en-US" dirty="0"/>
              <a:t>files are renamed to D followed by the drive letter followed by an sequential index number, followed by the original file extension, </a:t>
            </a:r>
            <a:endParaRPr lang="en-US" dirty="0" smtClean="0"/>
          </a:p>
          <a:p>
            <a:pPr lvl="2"/>
            <a:r>
              <a:rPr lang="en-US" dirty="0" smtClean="0"/>
              <a:t>e.g</a:t>
            </a:r>
            <a:r>
              <a:rPr lang="en-US" dirty="0"/>
              <a:t>. Dc145.doc</a:t>
            </a:r>
            <a:r>
              <a:rPr lang="en-US" dirty="0" smtClean="0"/>
              <a:t>.</a:t>
            </a:r>
          </a:p>
          <a:p>
            <a:pPr lvl="1"/>
            <a:r>
              <a:rPr lang="en-US" dirty="0" smtClean="0"/>
              <a:t>There </a:t>
            </a:r>
            <a:r>
              <a:rPr lang="en-US" dirty="0"/>
              <a:t>is also a file named </a:t>
            </a:r>
            <a:r>
              <a:rPr lang="en-US" dirty="0" smtClean="0"/>
              <a:t>INFO2</a:t>
            </a:r>
          </a:p>
          <a:p>
            <a:pPr lvl="2"/>
            <a:r>
              <a:rPr lang="en-US" dirty="0" smtClean="0"/>
              <a:t>contains </a:t>
            </a:r>
            <a:r>
              <a:rPr lang="en-US" dirty="0"/>
              <a:t>entries, identified by the index numbers, </a:t>
            </a:r>
            <a:endParaRPr lang="en-US" dirty="0" smtClean="0"/>
          </a:p>
          <a:p>
            <a:pPr lvl="2"/>
            <a:r>
              <a:rPr lang="en-US" dirty="0" smtClean="0"/>
              <a:t>describe </a:t>
            </a:r>
            <a:r>
              <a:rPr lang="en-US" dirty="0"/>
              <a:t>the original file and folder sizes and path/names, </a:t>
            </a:r>
            <a:r>
              <a:rPr lang="en-US" dirty="0" err="1"/>
              <a:t>etc</a:t>
            </a:r>
            <a:r>
              <a:rPr lang="en-US" dirty="0"/>
              <a:t> of all the files in the recycler.</a:t>
            </a:r>
          </a:p>
        </p:txBody>
      </p:sp>
    </p:spTree>
    <p:extLst>
      <p:ext uri="{BB962C8B-B14F-4D97-AF65-F5344CB8AC3E}">
        <p14:creationId xmlns:p14="http://schemas.microsoft.com/office/powerpoint/2010/main" val="19542246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Recycler: In Vista, Windows 7 and Windows 8</a:t>
            </a:r>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a:t>Recycler is in a protected system directory named \$</a:t>
            </a:r>
            <a:r>
              <a:rPr lang="en-US" dirty="0" err="1" smtClean="0"/>
              <a:t>Recycle.Bin</a:t>
            </a:r>
            <a:r>
              <a:rPr lang="en-US" dirty="0" smtClean="0"/>
              <a:t>\SID</a:t>
            </a:r>
          </a:p>
          <a:p>
            <a:pPr lvl="1"/>
            <a:r>
              <a:rPr lang="en-US" dirty="0" smtClean="0"/>
              <a:t>SID </a:t>
            </a:r>
            <a:r>
              <a:rPr lang="en-US" dirty="0"/>
              <a:t>is the SID of the user that performed the deletion. </a:t>
            </a:r>
            <a:endParaRPr lang="en-US" dirty="0" smtClean="0"/>
          </a:p>
          <a:p>
            <a:r>
              <a:rPr lang="en-US" dirty="0" smtClean="0"/>
              <a:t>A </a:t>
            </a:r>
            <a:r>
              <a:rPr lang="en-US" dirty="0"/>
              <a:t>file </a:t>
            </a:r>
            <a:r>
              <a:rPr lang="en-US" dirty="0" smtClean="0"/>
              <a:t>is renamed </a:t>
            </a:r>
            <a:r>
              <a:rPr lang="en-US" dirty="0"/>
              <a:t>to $R followed by a set of random characters, followed by the original file extension, </a:t>
            </a:r>
            <a:endParaRPr lang="en-US" dirty="0" smtClean="0"/>
          </a:p>
          <a:p>
            <a:pPr lvl="1"/>
            <a:r>
              <a:rPr lang="en-US" dirty="0" smtClean="0"/>
              <a:t>e.g</a:t>
            </a:r>
            <a:r>
              <a:rPr lang="en-US" dirty="0"/>
              <a:t>. $Rhdxenv.doc. </a:t>
            </a:r>
            <a:endParaRPr lang="en-US" dirty="0" smtClean="0"/>
          </a:p>
          <a:p>
            <a:r>
              <a:rPr lang="en-US" dirty="0" smtClean="0"/>
              <a:t>A </a:t>
            </a:r>
            <a:r>
              <a:rPr lang="en-US" dirty="0"/>
              <a:t>matching file is created as $I followed by the same random characters and extension as the $R file. </a:t>
            </a:r>
            <a:endParaRPr lang="en-US" dirty="0" smtClean="0"/>
          </a:p>
          <a:p>
            <a:pPr lvl="1"/>
            <a:r>
              <a:rPr lang="en-US" dirty="0" smtClean="0"/>
              <a:t>This </a:t>
            </a:r>
            <a:r>
              <a:rPr lang="en-US" dirty="0"/>
              <a:t>file contains the original filename/path and file size, and the date and time that the file was moved to the Recycle Bin (there is no INFO2 file). </a:t>
            </a:r>
            <a:endParaRPr lang="en-US" dirty="0" smtClean="0"/>
          </a:p>
          <a:p>
            <a:pPr lvl="1"/>
            <a:r>
              <a:rPr lang="en-US" dirty="0" smtClean="0"/>
              <a:t>The </a:t>
            </a:r>
            <a:r>
              <a:rPr lang="en-US" dirty="0"/>
              <a:t>$I files are all 544 bytes long.</a:t>
            </a:r>
          </a:p>
        </p:txBody>
      </p:sp>
    </p:spTree>
    <p:extLst>
      <p:ext uri="{BB962C8B-B14F-4D97-AF65-F5344CB8AC3E}">
        <p14:creationId xmlns:p14="http://schemas.microsoft.com/office/powerpoint/2010/main" val="1562853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is Physically Deleted</a:t>
            </a:r>
            <a:endParaRPr lang="en-US" dirty="0"/>
          </a:p>
        </p:txBody>
      </p:sp>
      <p:sp>
        <p:nvSpPr>
          <p:cNvPr id="3" name="Content Placeholder 2"/>
          <p:cNvSpPr>
            <a:spLocks noGrp="1"/>
          </p:cNvSpPr>
          <p:nvPr>
            <p:ph idx="1"/>
          </p:nvPr>
        </p:nvSpPr>
        <p:spPr/>
        <p:txBody>
          <a:bodyPr>
            <a:normAutofit fontScale="85000" lnSpcReduction="10000"/>
          </a:bodyPr>
          <a:lstStyle/>
          <a:p>
            <a:r>
              <a:rPr lang="en-US" dirty="0"/>
              <a:t>NTFS will modify its system files to reflect the deletion. </a:t>
            </a:r>
            <a:endParaRPr lang="en-US" dirty="0" smtClean="0"/>
          </a:p>
          <a:p>
            <a:r>
              <a:rPr lang="en-US" dirty="0" smtClean="0"/>
              <a:t>The </a:t>
            </a:r>
            <a:r>
              <a:rPr lang="en-US" dirty="0"/>
              <a:t>file's data, the clusters allocated to the file, are not modified or even </a:t>
            </a:r>
            <a:r>
              <a:rPr lang="en-US" dirty="0" smtClean="0"/>
              <a:t>accessed</a:t>
            </a:r>
          </a:p>
          <a:p>
            <a:pPr lvl="1"/>
            <a:r>
              <a:rPr lang="en-US" dirty="0" smtClean="0"/>
              <a:t>it </a:t>
            </a:r>
            <a:r>
              <a:rPr lang="en-US" dirty="0"/>
              <a:t>is this that enables file recovery to be </a:t>
            </a:r>
            <a:r>
              <a:rPr lang="en-US" dirty="0" smtClean="0"/>
              <a:t>attempted </a:t>
            </a:r>
          </a:p>
          <a:p>
            <a:r>
              <a:rPr lang="en-US" dirty="0" smtClean="0"/>
              <a:t>On </a:t>
            </a:r>
            <a:r>
              <a:rPr lang="en-US" dirty="0"/>
              <a:t>file deletion NTFS will:</a:t>
            </a:r>
          </a:p>
          <a:p>
            <a:pPr lvl="1"/>
            <a:r>
              <a:rPr lang="en-US" dirty="0" smtClean="0"/>
              <a:t>Update </a:t>
            </a:r>
            <a:r>
              <a:rPr lang="en-US" dirty="0"/>
              <a:t>all the file's MFT records to deleted state</a:t>
            </a:r>
          </a:p>
          <a:p>
            <a:pPr lvl="1"/>
            <a:r>
              <a:rPr lang="en-US" dirty="0"/>
              <a:t>Remove the entry for the file from the owning folder's MFT record</a:t>
            </a:r>
          </a:p>
          <a:p>
            <a:pPr lvl="1"/>
            <a:r>
              <a:rPr lang="en-US" dirty="0"/>
              <a:t>Update the MFT's bitmap to set the file's records as free for reuse</a:t>
            </a:r>
          </a:p>
          <a:p>
            <a:pPr lvl="1"/>
            <a:r>
              <a:rPr lang="en-US" dirty="0"/>
              <a:t>Update the cluster bitmap ($Bitmap) to set the file's clusters as free for reuse</a:t>
            </a:r>
          </a:p>
          <a:p>
            <a:pPr lvl="1"/>
            <a:r>
              <a:rPr lang="en-US" dirty="0"/>
              <a:t>The pertinent MFT records aren't removed when a file is deleted, due to the use of absolute record numbers to relate records to indexes, and to themselves, etc.</a:t>
            </a:r>
          </a:p>
        </p:txBody>
      </p:sp>
    </p:spTree>
    <p:extLst>
      <p:ext uri="{BB962C8B-B14F-4D97-AF65-F5344CB8AC3E}">
        <p14:creationId xmlns:p14="http://schemas.microsoft.com/office/powerpoint/2010/main" val="537738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Aardvark's MFT record after deletion</a:t>
            </a:r>
          </a:p>
        </p:txBody>
      </p:sp>
      <p:sp>
        <p:nvSpPr>
          <p:cNvPr id="7" name="Content Placeholder 6"/>
          <p:cNvSpPr>
            <a:spLocks noGrp="1"/>
          </p:cNvSpPr>
          <p:nvPr>
            <p:ph idx="1"/>
          </p:nvPr>
        </p:nvSpPr>
        <p:spPr>
          <a:xfrm>
            <a:off x="628650" y="2865119"/>
            <a:ext cx="7886700" cy="3311843"/>
          </a:xfrm>
        </p:spPr>
        <p:txBody>
          <a:bodyPr>
            <a:normAutofit fontScale="70000" lnSpcReduction="20000"/>
          </a:bodyPr>
          <a:lstStyle/>
          <a:p>
            <a:r>
              <a:rPr lang="en-US" dirty="0" smtClean="0"/>
              <a:t>In-use flags</a:t>
            </a:r>
            <a:r>
              <a:rPr lang="en-US" dirty="0"/>
              <a:t>, </a:t>
            </a:r>
            <a:endParaRPr lang="en-US" dirty="0" smtClean="0"/>
          </a:p>
          <a:p>
            <a:pPr lvl="1"/>
            <a:r>
              <a:rPr lang="en-US" dirty="0" smtClean="0"/>
              <a:t>set </a:t>
            </a:r>
            <a:r>
              <a:rPr lang="en-US" dirty="0"/>
              <a:t>to 0x0000 (or 0x0002 for a folder). </a:t>
            </a:r>
            <a:endParaRPr lang="en-US" dirty="0" smtClean="0"/>
          </a:p>
          <a:p>
            <a:r>
              <a:rPr lang="en-US" dirty="0" smtClean="0"/>
              <a:t>The </a:t>
            </a:r>
            <a:r>
              <a:rPr lang="en-US" dirty="0" err="1"/>
              <a:t>logfile</a:t>
            </a:r>
            <a:r>
              <a:rPr lang="en-US" dirty="0"/>
              <a:t> sequence number reflects the entry in the </a:t>
            </a:r>
            <a:r>
              <a:rPr lang="en-US" dirty="0" err="1"/>
              <a:t>logfile</a:t>
            </a:r>
            <a:r>
              <a:rPr lang="en-US" dirty="0"/>
              <a:t> for this deletion (to ensure completion of the task or </a:t>
            </a:r>
            <a:r>
              <a:rPr lang="en-US" dirty="0" err="1"/>
              <a:t>backout</a:t>
            </a:r>
            <a:r>
              <a:rPr lang="en-US" dirty="0"/>
              <a:t> in case of error</a:t>
            </a:r>
            <a:r>
              <a:rPr lang="en-US" dirty="0" smtClean="0"/>
              <a:t>),</a:t>
            </a:r>
          </a:p>
          <a:p>
            <a:pPr lvl="1"/>
            <a:r>
              <a:rPr lang="en-US" dirty="0" smtClean="0"/>
              <a:t>the </a:t>
            </a:r>
            <a:r>
              <a:rPr lang="en-US" dirty="0"/>
              <a:t>increase in the record usage count is to ensure that this record no longer matches any record/</a:t>
            </a:r>
            <a:r>
              <a:rPr lang="en-US" dirty="0" err="1"/>
              <a:t>seqno</a:t>
            </a:r>
            <a:r>
              <a:rPr lang="en-US" dirty="0"/>
              <a:t> combination. </a:t>
            </a:r>
            <a:endParaRPr lang="en-US" dirty="0" smtClean="0"/>
          </a:p>
          <a:p>
            <a:r>
              <a:rPr lang="en-US" dirty="0" smtClean="0"/>
              <a:t>The </a:t>
            </a:r>
            <a:r>
              <a:rPr lang="en-US" dirty="0"/>
              <a:t>fixup array change is normal sector write validation</a:t>
            </a:r>
            <a:r>
              <a:rPr lang="en-US" dirty="0" smtClean="0"/>
              <a:t>.</a:t>
            </a:r>
            <a:endParaRPr lang="en-US" dirty="0"/>
          </a:p>
          <a:p>
            <a:r>
              <a:rPr lang="en-US" dirty="0" smtClean="0"/>
              <a:t>The </a:t>
            </a:r>
            <a:r>
              <a:rPr lang="en-US" dirty="0"/>
              <a:t>bit in the MFT bitmap for this record will be set to </a:t>
            </a:r>
            <a:r>
              <a:rPr lang="en-US" dirty="0" smtClean="0"/>
              <a:t>zero</a:t>
            </a:r>
          </a:p>
          <a:p>
            <a:pPr lvl="1"/>
            <a:r>
              <a:rPr lang="en-US" dirty="0" smtClean="0"/>
              <a:t>as </a:t>
            </a:r>
            <a:r>
              <a:rPr lang="en-US" dirty="0"/>
              <a:t>will be the bits in the $Bitmap file that represent the file's data clusters. </a:t>
            </a:r>
            <a:endParaRPr lang="en-US" dirty="0" smtClean="0"/>
          </a:p>
          <a:p>
            <a:r>
              <a:rPr lang="en-US" dirty="0" smtClean="0"/>
              <a:t>The </a:t>
            </a:r>
            <a:r>
              <a:rPr lang="en-US" dirty="0"/>
              <a:t>MFT directory record for the file's parent folder will be updated </a:t>
            </a:r>
            <a:endParaRPr lang="en-US" dirty="0" smtClean="0"/>
          </a:p>
          <a:p>
            <a:pPr lvl="1"/>
            <a:r>
              <a:rPr lang="en-US" dirty="0" smtClean="0"/>
              <a:t>the </a:t>
            </a:r>
            <a:r>
              <a:rPr lang="en-US" dirty="0"/>
              <a:t>file entry </a:t>
            </a:r>
            <a:r>
              <a:rPr lang="en-US" dirty="0" smtClean="0"/>
              <a:t>removed</a:t>
            </a:r>
          </a:p>
          <a:p>
            <a:pPr lvl="1"/>
            <a:r>
              <a:rPr lang="en-US" dirty="0" smtClean="0"/>
              <a:t>the </a:t>
            </a:r>
            <a:r>
              <a:rPr lang="en-US" dirty="0"/>
              <a:t>following entries moved up to take its place.</a:t>
            </a:r>
          </a:p>
        </p:txBody>
      </p:sp>
      <p:pic>
        <p:nvPicPr>
          <p:cNvPr id="4" name="Picture 3"/>
          <p:cNvPicPr>
            <a:picLocks noChangeAspect="1"/>
          </p:cNvPicPr>
          <p:nvPr/>
        </p:nvPicPr>
        <p:blipFill rotWithShape="1">
          <a:blip r:embed="rId2"/>
          <a:srcRect l="-494" t="5825" r="494" b="77770"/>
          <a:stretch/>
        </p:blipFill>
        <p:spPr>
          <a:xfrm>
            <a:off x="132261" y="1934529"/>
            <a:ext cx="5285734" cy="686751"/>
          </a:xfrm>
          <a:prstGeom prst="rect">
            <a:avLst/>
          </a:prstGeom>
        </p:spPr>
      </p:pic>
      <p:sp>
        <p:nvSpPr>
          <p:cNvPr id="6" name="Rectangle 5"/>
          <p:cNvSpPr/>
          <p:nvPr/>
        </p:nvSpPr>
        <p:spPr>
          <a:xfrm>
            <a:off x="5482045" y="1647146"/>
            <a:ext cx="3174275" cy="769441"/>
          </a:xfrm>
          <a:prstGeom prst="rect">
            <a:avLst/>
          </a:prstGeom>
        </p:spPr>
        <p:txBody>
          <a:bodyPr wrap="square">
            <a:spAutoFit/>
          </a:bodyPr>
          <a:lstStyle/>
          <a:p>
            <a:r>
              <a:rPr lang="en-US" sz="1100" dirty="0"/>
              <a:t>0x08 - the </a:t>
            </a:r>
            <a:r>
              <a:rPr lang="en-US" sz="1100" dirty="0" err="1"/>
              <a:t>logfile</a:t>
            </a:r>
            <a:r>
              <a:rPr lang="en-US" sz="1100" dirty="0"/>
              <a:t> sequence number has changed</a:t>
            </a:r>
          </a:p>
          <a:p>
            <a:r>
              <a:rPr lang="en-US" sz="1100" dirty="0"/>
              <a:t>0x10 - the record usage count increases by one</a:t>
            </a:r>
          </a:p>
          <a:p>
            <a:r>
              <a:rPr lang="en-US" sz="1100" dirty="0"/>
              <a:t>0x16 - the flags field changes to 0x0000</a:t>
            </a:r>
          </a:p>
          <a:p>
            <a:r>
              <a:rPr lang="en-US" sz="1100" dirty="0"/>
              <a:t>0x30 - the fixup array value increases by one</a:t>
            </a:r>
          </a:p>
        </p:txBody>
      </p:sp>
    </p:spTree>
    <p:extLst>
      <p:ext uri="{BB962C8B-B14F-4D97-AF65-F5344CB8AC3E}">
        <p14:creationId xmlns:p14="http://schemas.microsoft.com/office/powerpoint/2010/main" val="1218937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 what is </a:t>
            </a:r>
            <a:r>
              <a:rPr lang="en-US" dirty="0" err="1" smtClean="0"/>
              <a:t>fixup</a:t>
            </a:r>
            <a:r>
              <a:rPr lang="en-US" dirty="0" smtClean="0"/>
              <a:t> </a:t>
            </a:r>
            <a:r>
              <a:rPr lang="en-US" dirty="0"/>
              <a:t>array </a:t>
            </a:r>
          </a:p>
        </p:txBody>
      </p:sp>
      <p:sp>
        <p:nvSpPr>
          <p:cNvPr id="3" name="Content Placeholder 2"/>
          <p:cNvSpPr>
            <a:spLocks noGrp="1"/>
          </p:cNvSpPr>
          <p:nvPr>
            <p:ph idx="1"/>
          </p:nvPr>
        </p:nvSpPr>
        <p:spPr/>
        <p:txBody>
          <a:bodyPr>
            <a:normAutofit fontScale="92500"/>
          </a:bodyPr>
          <a:lstStyle/>
          <a:p>
            <a:r>
              <a:rPr lang="en-US" dirty="0"/>
              <a:t>A</a:t>
            </a:r>
            <a:r>
              <a:rPr lang="en-US" dirty="0" smtClean="0"/>
              <a:t> </a:t>
            </a:r>
            <a:r>
              <a:rPr lang="en-US" dirty="0"/>
              <a:t>single sector could fail, it's important for NTFS to be able to detect errors in a cluster. For this purpose the sectors have “</a:t>
            </a:r>
            <a:r>
              <a:rPr lang="en-US" dirty="0" err="1"/>
              <a:t>Fixups</a:t>
            </a:r>
            <a:r>
              <a:rPr lang="en-US" dirty="0"/>
              <a:t>”, which are kept in an “Update Sequence Array”.</a:t>
            </a:r>
          </a:p>
          <a:p>
            <a:r>
              <a:rPr lang="en-US" dirty="0"/>
              <a:t>Many important Metadata Records use </a:t>
            </a:r>
            <a:r>
              <a:rPr lang="en-US" dirty="0" err="1"/>
              <a:t>fixups</a:t>
            </a:r>
            <a:r>
              <a:rPr lang="en-US" dirty="0"/>
              <a:t> to protect data integrity</a:t>
            </a:r>
          </a:p>
          <a:p>
            <a:pPr lvl="1"/>
            <a:r>
              <a:rPr lang="en-US" dirty="0">
                <a:hlinkClick r:id="rId2"/>
              </a:rPr>
              <a:t>FILE Records in the $MFT</a:t>
            </a:r>
          </a:p>
          <a:p>
            <a:pPr lvl="1"/>
            <a:r>
              <a:rPr lang="en-US" dirty="0">
                <a:hlinkClick r:id="rId3"/>
              </a:rPr>
              <a:t>INDX Records in directories and other indexes</a:t>
            </a:r>
          </a:p>
          <a:p>
            <a:pPr lvl="1"/>
            <a:r>
              <a:rPr lang="en-US" dirty="0">
                <a:hlinkClick r:id="rId4"/>
              </a:rPr>
              <a:t>RCRD Records in the $LogFile</a:t>
            </a:r>
          </a:p>
          <a:p>
            <a:pPr lvl="1"/>
            <a:r>
              <a:rPr lang="en-US" dirty="0">
                <a:hlinkClick r:id="rId5"/>
              </a:rPr>
              <a:t>RSTR Records in the $</a:t>
            </a:r>
            <a:r>
              <a:rPr lang="en-US" dirty="0" smtClean="0">
                <a:hlinkClick r:id="rId5"/>
              </a:rPr>
              <a:t>LogFile</a:t>
            </a:r>
          </a:p>
          <a:p>
            <a:r>
              <a:rPr lang="en-US" dirty="0" smtClean="0">
                <a:hlinkClick r:id="rId5"/>
              </a:rPr>
              <a:t>https</a:t>
            </a:r>
            <a:r>
              <a:rPr lang="en-US" dirty="0">
                <a:hlinkClick r:id="rId5"/>
              </a:rPr>
              <a:t>://flatcap.org/linux-ntfs/ntfs/concepts/fixup.html</a:t>
            </a:r>
          </a:p>
          <a:p>
            <a:endParaRPr lang="en-US" dirty="0"/>
          </a:p>
        </p:txBody>
      </p:sp>
    </p:spTree>
    <p:extLst>
      <p:ext uri="{BB962C8B-B14F-4D97-AF65-F5344CB8AC3E}">
        <p14:creationId xmlns:p14="http://schemas.microsoft.com/office/powerpoint/2010/main" val="14152659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85762" y="390525"/>
            <a:ext cx="8372475" cy="6076950"/>
          </a:xfrm>
          <a:prstGeom prst="rect">
            <a:avLst/>
          </a:prstGeom>
        </p:spPr>
      </p:pic>
    </p:spTree>
    <p:extLst>
      <p:ext uri="{BB962C8B-B14F-4D97-AF65-F5344CB8AC3E}">
        <p14:creationId xmlns:p14="http://schemas.microsoft.com/office/powerpoint/2010/main" val="31719409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7187" y="228600"/>
            <a:ext cx="8429625" cy="6400800"/>
          </a:xfrm>
          <a:prstGeom prst="rect">
            <a:avLst/>
          </a:prstGeom>
        </p:spPr>
      </p:pic>
    </p:spTree>
    <p:extLst>
      <p:ext uri="{BB962C8B-B14F-4D97-AF65-F5344CB8AC3E}">
        <p14:creationId xmlns:p14="http://schemas.microsoft.com/office/powerpoint/2010/main" val="39433079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59514"/>
            <a:ext cx="9144000" cy="6538972"/>
          </a:xfrm>
          <a:prstGeom prst="rect">
            <a:avLst/>
          </a:prstGeom>
        </p:spPr>
      </p:pic>
    </p:spTree>
    <p:extLst>
      <p:ext uri="{BB962C8B-B14F-4D97-AF65-F5344CB8AC3E}">
        <p14:creationId xmlns:p14="http://schemas.microsoft.com/office/powerpoint/2010/main" val="156430608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logfile</a:t>
            </a:r>
            <a:endParaRPr lang="en-US" dirty="0"/>
          </a:p>
        </p:txBody>
      </p:sp>
      <p:sp>
        <p:nvSpPr>
          <p:cNvPr id="3" name="Content Placeholder 2"/>
          <p:cNvSpPr>
            <a:spLocks noGrp="1"/>
          </p:cNvSpPr>
          <p:nvPr>
            <p:ph idx="1"/>
          </p:nvPr>
        </p:nvSpPr>
        <p:spPr/>
        <p:txBody>
          <a:bodyPr/>
          <a:lstStyle/>
          <a:p>
            <a:r>
              <a:rPr lang="en-US" dirty="0" smtClean="0"/>
              <a:t>If you are interested </a:t>
            </a:r>
            <a:r>
              <a:rPr lang="en-US" smtClean="0"/>
              <a:t>in research</a:t>
            </a:r>
          </a:p>
          <a:p>
            <a:r>
              <a:rPr lang="en-US" dirty="0" smtClean="0"/>
              <a:t>http</a:t>
            </a:r>
            <a:r>
              <a:rPr lang="en-US" dirty="0"/>
              <a:t>://</a:t>
            </a:r>
            <a:r>
              <a:rPr lang="en-US" dirty="0" err="1"/>
              <a:t>forensicinsight.org</a:t>
            </a:r>
            <a:r>
              <a:rPr lang="en-US" dirty="0"/>
              <a:t>/</a:t>
            </a:r>
            <a:r>
              <a:rPr lang="en-US" dirty="0" err="1"/>
              <a:t>wp</a:t>
            </a:r>
            <a:r>
              <a:rPr lang="en-US" dirty="0"/>
              <a:t>-content/uploads/2013/06/F-INSIGHT-NTFS-Log-</a:t>
            </a:r>
            <a:r>
              <a:rPr lang="en-US" dirty="0" err="1"/>
              <a:t>TrackerEnglish.pdf</a:t>
            </a:r>
            <a:endParaRPr lang="en-US" dirty="0"/>
          </a:p>
        </p:txBody>
      </p:sp>
    </p:spTree>
    <p:extLst>
      <p:ext uri="{BB962C8B-B14F-4D97-AF65-F5344CB8AC3E}">
        <p14:creationId xmlns:p14="http://schemas.microsoft.com/office/powerpoint/2010/main" val="13980132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894" y="0"/>
            <a:ext cx="8902212" cy="6858000"/>
          </a:xfrm>
          <a:prstGeom prst="rect">
            <a:avLst/>
          </a:prstGeom>
        </p:spPr>
      </p:pic>
    </p:spTree>
    <p:extLst>
      <p:ext uri="{BB962C8B-B14F-4D97-AF65-F5344CB8AC3E}">
        <p14:creationId xmlns:p14="http://schemas.microsoft.com/office/powerpoint/2010/main" val="11080876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NTFS Architecture for x86-based Systems</a:t>
            </a:r>
          </a:p>
        </p:txBody>
      </p:sp>
      <p:sp>
        <p:nvSpPr>
          <p:cNvPr id="5" name="Content Placeholder 4"/>
          <p:cNvSpPr>
            <a:spLocks noGrp="1"/>
          </p:cNvSpPr>
          <p:nvPr>
            <p:ph idx="1"/>
          </p:nvPr>
        </p:nvSpPr>
        <p:spPr>
          <a:xfrm>
            <a:off x="164438" y="1786730"/>
            <a:ext cx="3326977" cy="4351338"/>
          </a:xfrm>
        </p:spPr>
        <p:txBody>
          <a:bodyPr>
            <a:normAutofit fontScale="92500" lnSpcReduction="20000"/>
          </a:bodyPr>
          <a:lstStyle/>
          <a:p>
            <a:r>
              <a:rPr lang="en-US" dirty="0" smtClean="0"/>
              <a:t>Figure shows </a:t>
            </a:r>
            <a:r>
              <a:rPr lang="en-US" dirty="0"/>
              <a:t>how an application communicates with a disk. </a:t>
            </a:r>
            <a:endParaRPr lang="en-US" dirty="0" smtClean="0"/>
          </a:p>
          <a:p>
            <a:r>
              <a:rPr lang="en-US" dirty="0" smtClean="0"/>
              <a:t>All </a:t>
            </a:r>
            <a:r>
              <a:rPr lang="en-US" dirty="0"/>
              <a:t>file systems operations are done in kernel mode by the system file drivers for NTFS. </a:t>
            </a:r>
            <a:endParaRPr lang="en-US" dirty="0" smtClean="0"/>
          </a:p>
          <a:p>
            <a:r>
              <a:rPr lang="en-US" dirty="0" smtClean="0"/>
              <a:t>These </a:t>
            </a:r>
            <a:r>
              <a:rPr lang="en-US" dirty="0"/>
              <a:t>use the MBR and the boot sector in order to find their way on the disk.</a:t>
            </a:r>
          </a:p>
        </p:txBody>
      </p:sp>
      <p:pic>
        <p:nvPicPr>
          <p:cNvPr id="4" name="Picture 3"/>
          <p:cNvPicPr>
            <a:picLocks noChangeAspect="1"/>
          </p:cNvPicPr>
          <p:nvPr/>
        </p:nvPicPr>
        <p:blipFill>
          <a:blip r:embed="rId2"/>
          <a:stretch>
            <a:fillRect/>
          </a:stretch>
        </p:blipFill>
        <p:spPr>
          <a:xfrm>
            <a:off x="4382346" y="1402079"/>
            <a:ext cx="4637562" cy="5120641"/>
          </a:xfrm>
          <a:prstGeom prst="rect">
            <a:avLst/>
          </a:prstGeom>
        </p:spPr>
      </p:pic>
      <p:sp>
        <p:nvSpPr>
          <p:cNvPr id="6" name="TextBox 5"/>
          <p:cNvSpPr txBox="1"/>
          <p:nvPr/>
        </p:nvSpPr>
        <p:spPr>
          <a:xfrm>
            <a:off x="3324448" y="4337330"/>
            <a:ext cx="3304494" cy="1200329"/>
          </a:xfrm>
          <a:prstGeom prst="rect">
            <a:avLst/>
          </a:prstGeom>
          <a:noFill/>
        </p:spPr>
        <p:txBody>
          <a:bodyPr wrap="none" rtlCol="0">
            <a:spAutoFit/>
          </a:bodyPr>
          <a:lstStyle/>
          <a:p>
            <a:r>
              <a:rPr lang="en-US" dirty="0" smtClean="0">
                <a:solidFill>
                  <a:srgbClr val="FF0000"/>
                </a:solidFill>
              </a:rPr>
              <a:t>Note: different name, </a:t>
            </a:r>
            <a:r>
              <a:rPr lang="en-US" dirty="0">
                <a:solidFill>
                  <a:srgbClr val="FF0000"/>
                </a:solidFill>
              </a:rPr>
              <a:t>same thing</a:t>
            </a:r>
          </a:p>
          <a:p>
            <a:r>
              <a:rPr lang="en-US" dirty="0" smtClean="0">
                <a:solidFill>
                  <a:srgbClr val="7030A0"/>
                </a:solidFill>
              </a:rPr>
              <a:t>Volume boot record</a:t>
            </a:r>
          </a:p>
          <a:p>
            <a:r>
              <a:rPr lang="en-US" dirty="0" smtClean="0">
                <a:solidFill>
                  <a:srgbClr val="7030A0"/>
                </a:solidFill>
              </a:rPr>
              <a:t>/partition boot sector</a:t>
            </a:r>
          </a:p>
          <a:p>
            <a:r>
              <a:rPr lang="en-US" dirty="0" smtClean="0">
                <a:solidFill>
                  <a:srgbClr val="7030A0"/>
                </a:solidFill>
              </a:rPr>
              <a:t>/boot sector</a:t>
            </a:r>
            <a:endParaRPr lang="en-US" dirty="0">
              <a:solidFill>
                <a:srgbClr val="7030A0"/>
              </a:solidFill>
            </a:endParaRPr>
          </a:p>
        </p:txBody>
      </p:sp>
    </p:spTree>
    <p:extLst>
      <p:ext uri="{BB962C8B-B14F-4D97-AF65-F5344CB8AC3E}">
        <p14:creationId xmlns:p14="http://schemas.microsoft.com/office/powerpoint/2010/main" val="41950534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NTFS Example</a:t>
            </a:r>
            <a:endParaRPr lang="en-US" dirty="0"/>
          </a:p>
        </p:txBody>
      </p:sp>
    </p:spTree>
    <p:extLst>
      <p:ext uri="{BB962C8B-B14F-4D97-AF65-F5344CB8AC3E}">
        <p14:creationId xmlns:p14="http://schemas.microsoft.com/office/powerpoint/2010/main" val="29796942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t>NTFS Example</a:t>
            </a:r>
          </a:p>
        </p:txBody>
      </p:sp>
      <p:sp>
        <p:nvSpPr>
          <p:cNvPr id="7171" name="Rectangle 3"/>
          <p:cNvSpPr>
            <a:spLocks noGrp="1" noChangeArrowheads="1"/>
          </p:cNvSpPr>
          <p:nvPr>
            <p:ph type="body" idx="1"/>
          </p:nvPr>
        </p:nvSpPr>
        <p:spPr/>
        <p:txBody>
          <a:bodyPr/>
          <a:lstStyle/>
          <a:p>
            <a:r>
              <a:rPr lang="en-US"/>
              <a:t>Use WinHex to go directly to the partition.</a:t>
            </a:r>
          </a:p>
          <a:p>
            <a:r>
              <a:rPr lang="en-US"/>
              <a:t>WinHex will read the boot sector and allow easier navigation.</a:t>
            </a:r>
          </a:p>
        </p:txBody>
      </p:sp>
    </p:spTree>
    <p:extLst>
      <p:ext uri="{BB962C8B-B14F-4D97-AF65-F5344CB8AC3E}">
        <p14:creationId xmlns:p14="http://schemas.microsoft.com/office/powerpoint/2010/main" val="199316987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NTFSEx1"/>
          <p:cNvPicPr>
            <a:picLocks noGrp="1" noChangeAspect="1" noChangeArrowheads="1"/>
          </p:cNvPicPr>
          <p:nvPr>
            <p:ph idx="4294967295"/>
          </p:nvPr>
        </p:nvPicPr>
        <p:blipFill>
          <a:blip r:embed="rId2" cstate="print"/>
          <a:srcRect/>
          <a:stretch>
            <a:fillRect/>
          </a:stretch>
        </p:blipFill>
        <p:spPr>
          <a:xfrm>
            <a:off x="137160" y="265747"/>
            <a:ext cx="8714742" cy="6592253"/>
          </a:xfrm>
          <a:noFill/>
          <a:ln/>
        </p:spPr>
      </p:pic>
    </p:spTree>
    <p:extLst>
      <p:ext uri="{BB962C8B-B14F-4D97-AF65-F5344CB8AC3E}">
        <p14:creationId xmlns:p14="http://schemas.microsoft.com/office/powerpoint/2010/main" val="359726983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NTFS Example</a:t>
            </a:r>
          </a:p>
        </p:txBody>
      </p:sp>
      <p:sp>
        <p:nvSpPr>
          <p:cNvPr id="10243" name="Rectangle 3"/>
          <p:cNvSpPr>
            <a:spLocks noGrp="1" noChangeArrowheads="1"/>
          </p:cNvSpPr>
          <p:nvPr>
            <p:ph type="body" idx="1"/>
          </p:nvPr>
        </p:nvSpPr>
        <p:spPr/>
        <p:txBody>
          <a:bodyPr/>
          <a:lstStyle/>
          <a:p>
            <a:r>
              <a:rPr lang="en-US"/>
              <a:t>Disassembling MFT entries by hand is difficult.</a:t>
            </a:r>
          </a:p>
          <a:p>
            <a:r>
              <a:rPr lang="en-US"/>
              <a:t>Use tools.</a:t>
            </a:r>
          </a:p>
          <a:p>
            <a:r>
              <a:rPr lang="en-US"/>
              <a:t>WinHex allows you to look at the file structure.</a:t>
            </a:r>
          </a:p>
        </p:txBody>
      </p:sp>
    </p:spTree>
    <p:extLst>
      <p:ext uri="{BB962C8B-B14F-4D97-AF65-F5344CB8AC3E}">
        <p14:creationId xmlns:p14="http://schemas.microsoft.com/office/powerpoint/2010/main" val="17705813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NTFSEx2"/>
          <p:cNvPicPr>
            <a:picLocks noGrp="1" noChangeAspect="1" noChangeArrowheads="1"/>
          </p:cNvPicPr>
          <p:nvPr>
            <p:ph idx="4294967295"/>
          </p:nvPr>
        </p:nvPicPr>
        <p:blipFill>
          <a:blip r:embed="rId2" cstate="print"/>
          <a:srcRect/>
          <a:stretch>
            <a:fillRect/>
          </a:stretch>
        </p:blipFill>
        <p:spPr>
          <a:xfrm>
            <a:off x="585787" y="242888"/>
            <a:ext cx="6586538" cy="6334125"/>
          </a:xfrm>
          <a:noFill/>
          <a:ln/>
        </p:spPr>
      </p:pic>
    </p:spTree>
    <p:extLst>
      <p:ext uri="{BB962C8B-B14F-4D97-AF65-F5344CB8AC3E}">
        <p14:creationId xmlns:p14="http://schemas.microsoft.com/office/powerpoint/2010/main" val="301219540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NTSFEx3"/>
          <p:cNvPicPr>
            <a:picLocks noGrp="1" noChangeAspect="1" noChangeArrowheads="1"/>
          </p:cNvPicPr>
          <p:nvPr>
            <p:ph idx="4294967295"/>
          </p:nvPr>
        </p:nvPicPr>
        <p:blipFill>
          <a:blip r:embed="rId2" cstate="print"/>
          <a:srcRect/>
          <a:stretch>
            <a:fillRect/>
          </a:stretch>
        </p:blipFill>
        <p:spPr>
          <a:xfrm>
            <a:off x="845820" y="0"/>
            <a:ext cx="7521575" cy="6573838"/>
          </a:xfrm>
          <a:noFill/>
          <a:ln/>
        </p:spPr>
      </p:pic>
    </p:spTree>
    <p:extLst>
      <p:ext uri="{BB962C8B-B14F-4D97-AF65-F5344CB8AC3E}">
        <p14:creationId xmlns:p14="http://schemas.microsoft.com/office/powerpoint/2010/main" val="285370074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NTFS Example</a:t>
            </a:r>
          </a:p>
        </p:txBody>
      </p:sp>
      <p:sp>
        <p:nvSpPr>
          <p:cNvPr id="15363" name="Rectangle 3"/>
          <p:cNvSpPr>
            <a:spLocks noGrp="1" noChangeArrowheads="1"/>
          </p:cNvSpPr>
          <p:nvPr>
            <p:ph type="body" sz="half" idx="1"/>
          </p:nvPr>
        </p:nvSpPr>
        <p:spPr/>
        <p:txBody>
          <a:bodyPr/>
          <a:lstStyle/>
          <a:p>
            <a:r>
              <a:rPr lang="en-US" sz="2800"/>
              <a:t>WinHex allows to search for strings</a:t>
            </a:r>
          </a:p>
        </p:txBody>
      </p:sp>
      <p:pic>
        <p:nvPicPr>
          <p:cNvPr id="15367" name="Picture 7" descr="NTFSEx3"/>
          <p:cNvPicPr>
            <a:picLocks noGrp="1" noChangeAspect="1" noChangeArrowheads="1"/>
          </p:cNvPicPr>
          <p:nvPr>
            <p:ph sz="half" idx="2"/>
          </p:nvPr>
        </p:nvPicPr>
        <p:blipFill>
          <a:blip r:embed="rId2" cstate="print"/>
          <a:srcRect/>
          <a:stretch>
            <a:fillRect/>
          </a:stretch>
        </p:blipFill>
        <p:spPr>
          <a:xfrm>
            <a:off x="5181600" y="1219200"/>
            <a:ext cx="3522663" cy="5029200"/>
          </a:xfrm>
          <a:noFill/>
          <a:ln/>
        </p:spPr>
      </p:pic>
    </p:spTree>
    <p:extLst>
      <p:ext uri="{BB962C8B-B14F-4D97-AF65-F5344CB8AC3E}">
        <p14:creationId xmlns:p14="http://schemas.microsoft.com/office/powerpoint/2010/main" val="277591059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t>NTFS Example</a:t>
            </a:r>
          </a:p>
        </p:txBody>
      </p:sp>
      <p:sp>
        <p:nvSpPr>
          <p:cNvPr id="17411" name="Rectangle 3"/>
          <p:cNvSpPr>
            <a:spLocks noGrp="1" noChangeArrowheads="1"/>
          </p:cNvSpPr>
          <p:nvPr>
            <p:ph type="body" sz="half" idx="1"/>
          </p:nvPr>
        </p:nvSpPr>
        <p:spPr>
          <a:xfrm>
            <a:off x="1182688" y="2017713"/>
            <a:ext cx="6361112" cy="4114800"/>
          </a:xfrm>
        </p:spPr>
        <p:txBody>
          <a:bodyPr/>
          <a:lstStyle/>
          <a:p>
            <a:r>
              <a:rPr lang="en-US" sz="2800"/>
              <a:t>But string searches can take a long time.</a:t>
            </a:r>
          </a:p>
          <a:p>
            <a:endParaRPr lang="en-US" sz="2800"/>
          </a:p>
        </p:txBody>
      </p:sp>
      <p:pic>
        <p:nvPicPr>
          <p:cNvPr id="17412" name="Picture 4" descr="NTFSEx5"/>
          <p:cNvPicPr>
            <a:picLocks noGrp="1" noChangeAspect="1" noChangeArrowheads="1"/>
          </p:cNvPicPr>
          <p:nvPr>
            <p:ph sz="half" idx="2"/>
          </p:nvPr>
        </p:nvPicPr>
        <p:blipFill>
          <a:blip r:embed="rId2" cstate="print"/>
          <a:srcRect/>
          <a:stretch>
            <a:fillRect/>
          </a:stretch>
        </p:blipFill>
        <p:spPr>
          <a:xfrm>
            <a:off x="1447800" y="3651250"/>
            <a:ext cx="7467600" cy="2636838"/>
          </a:xfrm>
          <a:noFill/>
          <a:ln/>
        </p:spPr>
      </p:pic>
    </p:spTree>
    <p:extLst>
      <p:ext uri="{BB962C8B-B14F-4D97-AF65-F5344CB8AC3E}">
        <p14:creationId xmlns:p14="http://schemas.microsoft.com/office/powerpoint/2010/main" val="385094217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3" name="Picture 2"/>
          <p:cNvPicPr>
            <a:picLocks noChangeAspect="1"/>
          </p:cNvPicPr>
          <p:nvPr/>
        </p:nvPicPr>
        <p:blipFill>
          <a:blip r:embed="rId2"/>
          <a:stretch>
            <a:fillRect/>
          </a:stretch>
        </p:blipFill>
        <p:spPr>
          <a:xfrm>
            <a:off x="628650" y="1506583"/>
            <a:ext cx="7878530" cy="4912579"/>
          </a:xfrm>
          <a:prstGeom prst="rect">
            <a:avLst/>
          </a:prstGeom>
        </p:spPr>
      </p:pic>
    </p:spTree>
    <p:extLst>
      <p:ext uri="{BB962C8B-B14F-4D97-AF65-F5344CB8AC3E}">
        <p14:creationId xmlns:p14="http://schemas.microsoft.com/office/powerpoint/2010/main" val="421869934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81624"/>
            <a:ext cx="9144000" cy="5494751"/>
          </a:xfrm>
          <a:prstGeom prst="rect">
            <a:avLst/>
          </a:prstGeom>
        </p:spPr>
      </p:pic>
    </p:spTree>
    <p:extLst>
      <p:ext uri="{BB962C8B-B14F-4D97-AF65-F5344CB8AC3E}">
        <p14:creationId xmlns:p14="http://schemas.microsoft.com/office/powerpoint/2010/main" val="8189461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Booting Process</a:t>
            </a:r>
            <a:endParaRPr lang="en-US" dirty="0"/>
          </a:p>
        </p:txBody>
      </p:sp>
      <p:sp>
        <p:nvSpPr>
          <p:cNvPr id="3" name="Content Placeholder 2"/>
          <p:cNvSpPr>
            <a:spLocks noGrp="1"/>
          </p:cNvSpPr>
          <p:nvPr>
            <p:ph idx="1"/>
          </p:nvPr>
        </p:nvSpPr>
        <p:spPr/>
        <p:txBody>
          <a:bodyPr>
            <a:normAutofit/>
          </a:bodyPr>
          <a:lstStyle/>
          <a:p>
            <a:r>
              <a:rPr lang="en-US" dirty="0"/>
              <a:t>To boot up an x86-based </a:t>
            </a:r>
            <a:r>
              <a:rPr lang="en-US" dirty="0" smtClean="0"/>
              <a:t>computer, </a:t>
            </a:r>
            <a:r>
              <a:rPr lang="en-US" dirty="0"/>
              <a:t>two </a:t>
            </a:r>
            <a:r>
              <a:rPr lang="en-US" dirty="0" smtClean="0"/>
              <a:t>sectors on </a:t>
            </a:r>
            <a:r>
              <a:rPr lang="en-US" dirty="0"/>
              <a:t>the disk are critical: </a:t>
            </a:r>
            <a:endParaRPr lang="en-US" dirty="0" smtClean="0"/>
          </a:p>
          <a:p>
            <a:pPr lvl="1"/>
            <a:r>
              <a:rPr lang="en-US" dirty="0" smtClean="0"/>
              <a:t>The </a:t>
            </a:r>
            <a:r>
              <a:rPr lang="en-US" dirty="0"/>
              <a:t>Master Boot Record (MBR), which is located at </a:t>
            </a:r>
            <a:r>
              <a:rPr lang="en-US" dirty="0">
                <a:solidFill>
                  <a:srgbClr val="FF0000"/>
                </a:solidFill>
              </a:rPr>
              <a:t>sector 0</a:t>
            </a:r>
            <a:r>
              <a:rPr lang="en-US" dirty="0"/>
              <a:t> of cylinder 0, head 0, the first physical sector of a </a:t>
            </a:r>
            <a:r>
              <a:rPr lang="en-US" dirty="0">
                <a:solidFill>
                  <a:srgbClr val="FF0000"/>
                </a:solidFill>
              </a:rPr>
              <a:t>hard disk </a:t>
            </a:r>
            <a:r>
              <a:rPr lang="en-US" dirty="0"/>
              <a:t>and is not part of any partition</a:t>
            </a:r>
            <a:r>
              <a:rPr lang="en-US" dirty="0" smtClean="0"/>
              <a:t>.</a:t>
            </a:r>
          </a:p>
          <a:p>
            <a:pPr lvl="1"/>
            <a:r>
              <a:rPr lang="en-US" dirty="0" smtClean="0"/>
              <a:t>The Boot sector, </a:t>
            </a:r>
            <a:r>
              <a:rPr lang="en-US" dirty="0"/>
              <a:t>which is located at </a:t>
            </a:r>
            <a:r>
              <a:rPr lang="en-US" dirty="0">
                <a:solidFill>
                  <a:srgbClr val="FF0000"/>
                </a:solidFill>
              </a:rPr>
              <a:t>sector 0</a:t>
            </a:r>
            <a:r>
              <a:rPr lang="en-US" dirty="0"/>
              <a:t> of each </a:t>
            </a:r>
            <a:r>
              <a:rPr lang="en-US" dirty="0">
                <a:solidFill>
                  <a:srgbClr val="FF0000"/>
                </a:solidFill>
              </a:rPr>
              <a:t>partition</a:t>
            </a:r>
          </a:p>
          <a:p>
            <a:r>
              <a:rPr lang="en-US" dirty="0"/>
              <a:t>These sectors contain both executable code and the data required to run the code. </a:t>
            </a:r>
          </a:p>
        </p:txBody>
      </p:sp>
    </p:spTree>
    <p:extLst>
      <p:ext uri="{BB962C8B-B14F-4D97-AF65-F5344CB8AC3E}">
        <p14:creationId xmlns:p14="http://schemas.microsoft.com/office/powerpoint/2010/main" val="38030197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700886"/>
            <a:ext cx="9144000" cy="5456227"/>
          </a:xfrm>
          <a:prstGeom prst="rect">
            <a:avLst/>
          </a:prstGeom>
        </p:spPr>
      </p:pic>
    </p:spTree>
    <p:extLst>
      <p:ext uri="{BB962C8B-B14F-4D97-AF65-F5344CB8AC3E}">
        <p14:creationId xmlns:p14="http://schemas.microsoft.com/office/powerpoint/2010/main" val="215470550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83223643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p:txBody>
          <a:bodyPr>
            <a:normAutofit/>
          </a:bodyPr>
          <a:lstStyle/>
          <a:p>
            <a:r>
              <a:rPr lang="en-US" sz="2000" dirty="0">
                <a:hlinkClick r:id="rId2"/>
              </a:rPr>
              <a:t>http://www.cse.scu.edu/~</a:t>
            </a:r>
            <a:r>
              <a:rPr lang="en-US" sz="2000" dirty="0" smtClean="0">
                <a:hlinkClick r:id="rId2"/>
              </a:rPr>
              <a:t>tschwarz/COEN252_09/Lectures/NTFS.html</a:t>
            </a:r>
            <a:endParaRPr lang="en-US" sz="2000" dirty="0" smtClean="0"/>
          </a:p>
          <a:p>
            <a:r>
              <a:rPr lang="en-US" sz="2000" dirty="0">
                <a:hlinkClick r:id="rId3"/>
              </a:rPr>
              <a:t>https://</a:t>
            </a:r>
            <a:r>
              <a:rPr lang="en-US" sz="2000" dirty="0" smtClean="0">
                <a:hlinkClick r:id="rId3"/>
              </a:rPr>
              <a:t>www.youtube.com/watch?v=xW5UwDztkX4</a:t>
            </a:r>
            <a:endParaRPr lang="en-US" sz="2000" dirty="0" smtClean="0"/>
          </a:p>
          <a:p>
            <a:r>
              <a:rPr lang="en-US" sz="2000" dirty="0">
                <a:hlinkClick r:id="rId4"/>
              </a:rPr>
              <a:t>https://</a:t>
            </a:r>
            <a:r>
              <a:rPr lang="en-US" sz="2000" dirty="0" smtClean="0">
                <a:hlinkClick r:id="rId4"/>
              </a:rPr>
              <a:t>docs.microsoft.com/en-us/windows-server/storage/disk-management/change-an-mbr-disk-into-a-gpt-disk</a:t>
            </a:r>
            <a:endParaRPr lang="en-US" sz="2000" dirty="0" smtClean="0"/>
          </a:p>
          <a:p>
            <a:r>
              <a:rPr lang="en-US" sz="2000" dirty="0">
                <a:hlinkClick r:id="rId5"/>
              </a:rPr>
              <a:t>http://</a:t>
            </a:r>
            <a:r>
              <a:rPr lang="en-US" sz="2000" dirty="0" smtClean="0">
                <a:hlinkClick r:id="rId5"/>
              </a:rPr>
              <a:t>thestarman.pcministry.com/asm/mbr/NTFSBR.htm</a:t>
            </a:r>
            <a:endParaRPr lang="en-US" sz="2000" dirty="0" smtClean="0"/>
          </a:p>
          <a:p>
            <a:r>
              <a:rPr lang="en-US" sz="2000" dirty="0">
                <a:hlinkClick r:id="rId6"/>
              </a:rPr>
              <a:t>http://www.kes.talktalk.net/ntfs</a:t>
            </a:r>
            <a:r>
              <a:rPr lang="en-US" sz="2000" dirty="0" smtClean="0">
                <a:hlinkClick r:id="rId6"/>
              </a:rPr>
              <a:t>/</a:t>
            </a:r>
            <a:endParaRPr lang="en-US" sz="2000" dirty="0" smtClean="0"/>
          </a:p>
          <a:p>
            <a:r>
              <a:rPr lang="en-US" sz="2000" dirty="0">
                <a:hlinkClick r:id="rId7"/>
              </a:rPr>
              <a:t>http://amanda.secured.org/ntfs-mft-record-parsing-parser</a:t>
            </a:r>
            <a:r>
              <a:rPr lang="en-US" sz="2000" dirty="0" smtClean="0">
                <a:hlinkClick r:id="rId7"/>
              </a:rPr>
              <a:t>/</a:t>
            </a:r>
            <a:endParaRPr lang="en-US" sz="2000" dirty="0" smtClean="0"/>
          </a:p>
          <a:p>
            <a:r>
              <a:rPr lang="en-US" sz="2000" dirty="0"/>
              <a:t>https://</a:t>
            </a:r>
            <a:r>
              <a:rPr lang="en-US" sz="2000" dirty="0" smtClean="0"/>
              <a:t>pdfs.semanticscholar.org/presentation/0209/570d0f395dd3da03d55ab5ea56214764269e.pdf</a:t>
            </a:r>
            <a:endParaRPr lang="en-US" sz="2000" dirty="0"/>
          </a:p>
        </p:txBody>
      </p:sp>
    </p:spTree>
    <p:extLst>
      <p:ext uri="{BB962C8B-B14F-4D97-AF65-F5344CB8AC3E}">
        <p14:creationId xmlns:p14="http://schemas.microsoft.com/office/powerpoint/2010/main" val="25479812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Boot Record</a:t>
            </a:r>
          </a:p>
        </p:txBody>
      </p:sp>
      <p:sp>
        <p:nvSpPr>
          <p:cNvPr id="3" name="Content Placeholder 2"/>
          <p:cNvSpPr>
            <a:spLocks noGrp="1"/>
          </p:cNvSpPr>
          <p:nvPr>
            <p:ph idx="1"/>
          </p:nvPr>
        </p:nvSpPr>
        <p:spPr/>
        <p:txBody>
          <a:bodyPr>
            <a:normAutofit fontScale="85000" lnSpcReduction="20000"/>
          </a:bodyPr>
          <a:lstStyle/>
          <a:p>
            <a:r>
              <a:rPr lang="en-US" dirty="0" smtClean="0"/>
              <a:t>MBR describes </a:t>
            </a:r>
            <a:r>
              <a:rPr lang="en-US" dirty="0"/>
              <a:t>the partitions on the </a:t>
            </a:r>
            <a:r>
              <a:rPr lang="en-US" dirty="0" smtClean="0"/>
              <a:t>disk</a:t>
            </a:r>
          </a:p>
          <a:p>
            <a:pPr lvl="1"/>
            <a:r>
              <a:rPr lang="en-US" dirty="0" smtClean="0"/>
              <a:t>VBR/boot sector describes </a:t>
            </a:r>
            <a:r>
              <a:rPr lang="en-US" dirty="0"/>
              <a:t>that particular </a:t>
            </a:r>
            <a:r>
              <a:rPr lang="en-US" dirty="0" smtClean="0"/>
              <a:t>partition</a:t>
            </a:r>
          </a:p>
          <a:p>
            <a:pPr lvl="1"/>
            <a:r>
              <a:rPr lang="en-US" dirty="0" smtClean="0"/>
              <a:t>All </a:t>
            </a:r>
            <a:r>
              <a:rPr lang="en-US" dirty="0"/>
              <a:t>Windows </a:t>
            </a:r>
            <a:r>
              <a:rPr lang="en-US" dirty="0" smtClean="0"/>
              <a:t>OS require </a:t>
            </a:r>
            <a:r>
              <a:rPr lang="en-US" dirty="0"/>
              <a:t>the disk to have at least one primary partition</a:t>
            </a:r>
            <a:r>
              <a:rPr lang="en-US" dirty="0" smtClean="0"/>
              <a:t>.</a:t>
            </a:r>
          </a:p>
          <a:p>
            <a:r>
              <a:rPr lang="en-US" dirty="0" smtClean="0"/>
              <a:t>MBR created </a:t>
            </a:r>
            <a:r>
              <a:rPr lang="en-US" dirty="0"/>
              <a:t>when the disk is </a:t>
            </a:r>
            <a:r>
              <a:rPr lang="en-US" dirty="0" smtClean="0"/>
              <a:t>partitioned</a:t>
            </a:r>
          </a:p>
          <a:p>
            <a:pPr lvl="1"/>
            <a:r>
              <a:rPr lang="en-US" dirty="0" smtClean="0"/>
              <a:t>contains </a:t>
            </a:r>
            <a:r>
              <a:rPr lang="en-US" dirty="0"/>
              <a:t>a small amount of executable code called the master boot </a:t>
            </a:r>
            <a:r>
              <a:rPr lang="en-US" dirty="0" smtClean="0"/>
              <a:t>code</a:t>
            </a:r>
          </a:p>
          <a:p>
            <a:pPr lvl="1"/>
            <a:r>
              <a:rPr lang="en-US" dirty="0" smtClean="0"/>
              <a:t>At </a:t>
            </a:r>
            <a:r>
              <a:rPr lang="en-US" dirty="0"/>
              <a:t>the end of the MBR is a 2-byte structure called a signature word or end of sector </a:t>
            </a:r>
            <a:r>
              <a:rPr lang="en-US" dirty="0" smtClean="0"/>
              <a:t>marker</a:t>
            </a:r>
          </a:p>
          <a:p>
            <a:pPr lvl="2"/>
            <a:r>
              <a:rPr lang="en-US" dirty="0" smtClean="0"/>
              <a:t>is </a:t>
            </a:r>
            <a:r>
              <a:rPr lang="en-US" dirty="0"/>
              <a:t>always set to 55 AA. </a:t>
            </a:r>
            <a:endParaRPr lang="en-US" dirty="0" smtClean="0"/>
          </a:p>
          <a:p>
            <a:r>
              <a:rPr lang="en-US" dirty="0"/>
              <a:t>The master boot code </a:t>
            </a:r>
            <a:endParaRPr lang="en-US" dirty="0" smtClean="0"/>
          </a:p>
          <a:p>
            <a:pPr lvl="1"/>
            <a:r>
              <a:rPr lang="en-US" dirty="0"/>
              <a:t>Finds the starting sector of the active partition</a:t>
            </a:r>
            <a:endParaRPr lang="en-US" dirty="0" smtClean="0"/>
          </a:p>
          <a:p>
            <a:pPr lvl="1"/>
            <a:r>
              <a:rPr lang="en-US" dirty="0" smtClean="0"/>
              <a:t>Loads </a:t>
            </a:r>
            <a:r>
              <a:rPr lang="en-US" dirty="0"/>
              <a:t>a copy of the </a:t>
            </a:r>
            <a:r>
              <a:rPr lang="en-US" dirty="0" smtClean="0"/>
              <a:t>Boot sector from </a:t>
            </a:r>
            <a:r>
              <a:rPr lang="en-US" dirty="0"/>
              <a:t>the active partition into </a:t>
            </a:r>
            <a:r>
              <a:rPr lang="en-US" dirty="0" smtClean="0"/>
              <a:t>memory</a:t>
            </a:r>
          </a:p>
          <a:p>
            <a:pPr lvl="1"/>
            <a:r>
              <a:rPr lang="en-US" dirty="0"/>
              <a:t>Transfers control to the executable code in the </a:t>
            </a:r>
            <a:r>
              <a:rPr lang="en-US" dirty="0" smtClean="0"/>
              <a:t>VBR</a:t>
            </a:r>
          </a:p>
        </p:txBody>
      </p:sp>
    </p:spTree>
    <p:extLst>
      <p:ext uri="{BB962C8B-B14F-4D97-AF65-F5344CB8AC3E}">
        <p14:creationId xmlns:p14="http://schemas.microsoft.com/office/powerpoint/2010/main" val="3909366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BIOS-&gt;MBR-&gt;Boot Sector-&gt;bootstrap-&gt;OS loader </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Boot Sector: Sector </a:t>
            </a:r>
            <a:r>
              <a:rPr lang="en-US" dirty="0"/>
              <a:t>zero in the active partition</a:t>
            </a:r>
            <a:endParaRPr lang="en-US" dirty="0" smtClean="0"/>
          </a:p>
          <a:p>
            <a:r>
              <a:rPr lang="en-US" dirty="0" smtClean="0"/>
              <a:t>Boot sector </a:t>
            </a:r>
            <a:r>
              <a:rPr lang="en-US" dirty="0"/>
              <a:t>followed by the </a:t>
            </a:r>
            <a:r>
              <a:rPr lang="en-US" dirty="0" err="1"/>
              <a:t>boostrap</a:t>
            </a:r>
            <a:r>
              <a:rPr lang="en-US" dirty="0"/>
              <a:t> code occupy the first 16 sectors of the </a:t>
            </a:r>
            <a:r>
              <a:rPr lang="en-US" dirty="0" smtClean="0"/>
              <a:t>partition</a:t>
            </a:r>
          </a:p>
          <a:p>
            <a:pPr lvl="1"/>
            <a:r>
              <a:rPr lang="en-US" dirty="0" err="1"/>
              <a:t>boostrap</a:t>
            </a:r>
            <a:r>
              <a:rPr lang="en-US" dirty="0"/>
              <a:t> </a:t>
            </a:r>
            <a:r>
              <a:rPr lang="en-US" dirty="0" smtClean="0"/>
              <a:t>=</a:t>
            </a:r>
            <a:r>
              <a:rPr lang="en-US" b="1" dirty="0" smtClean="0"/>
              <a:t>BOOTMGR </a:t>
            </a:r>
            <a:r>
              <a:rPr lang="en-US" b="1" dirty="0"/>
              <a:t>Loader</a:t>
            </a:r>
            <a:endParaRPr lang="en-US" dirty="0" smtClean="0"/>
          </a:p>
          <a:p>
            <a:pPr lvl="1"/>
            <a:r>
              <a:rPr lang="en-US" dirty="0" smtClean="0"/>
              <a:t>only </a:t>
            </a:r>
            <a:r>
              <a:rPr lang="en-US" dirty="0"/>
              <a:t>about half of that area has actually been used for code and data</a:t>
            </a:r>
            <a:r>
              <a:rPr lang="en-US" dirty="0" smtClean="0"/>
              <a:t>,</a:t>
            </a:r>
          </a:p>
          <a:p>
            <a:pPr lvl="1"/>
            <a:r>
              <a:rPr lang="en-US" dirty="0" smtClean="0"/>
              <a:t>the </a:t>
            </a:r>
            <a:r>
              <a:rPr lang="en-US" dirty="0"/>
              <a:t>remaining bytes always being zero-filled.</a:t>
            </a:r>
          </a:p>
          <a:p>
            <a:pPr lvl="1"/>
            <a:r>
              <a:rPr lang="en-US" dirty="0" smtClean="0"/>
              <a:t>http</a:t>
            </a:r>
            <a:r>
              <a:rPr lang="en-US" dirty="0"/>
              <a:t>://thestarman.pcministry.com/asm/mbr/BOOTMGR_Loader_Sectors.htm</a:t>
            </a:r>
            <a:endParaRPr lang="en-US" dirty="0" smtClean="0"/>
          </a:p>
          <a:p>
            <a:r>
              <a:rPr lang="en-US" dirty="0" smtClean="0"/>
              <a:t>The </a:t>
            </a:r>
            <a:r>
              <a:rPr lang="en-US" dirty="0"/>
              <a:t>operating system loader </a:t>
            </a:r>
            <a:r>
              <a:rPr lang="en-US" dirty="0" smtClean="0"/>
              <a:t>occupy </a:t>
            </a:r>
            <a:r>
              <a:rPr lang="en-US" dirty="0"/>
              <a:t>subsequent sectors</a:t>
            </a:r>
            <a:r>
              <a:rPr lang="en-US" dirty="0" smtClean="0"/>
              <a:t>.</a:t>
            </a:r>
          </a:p>
          <a:p>
            <a:pPr lvl="1"/>
            <a:r>
              <a:rPr lang="en-US" dirty="0" smtClean="0"/>
              <a:t>OS loader: NTLDR </a:t>
            </a:r>
            <a:r>
              <a:rPr lang="en-US" dirty="0"/>
              <a:t>up to and including Windows XP, winload.exe and the Windows Boot Manager in Vista </a:t>
            </a:r>
            <a:r>
              <a:rPr lang="en-US" dirty="0" smtClean="0"/>
              <a:t>onwards</a:t>
            </a:r>
            <a:endParaRPr lang="en-US" dirty="0"/>
          </a:p>
        </p:txBody>
      </p:sp>
    </p:spTree>
    <p:extLst>
      <p:ext uri="{BB962C8B-B14F-4D97-AF65-F5344CB8AC3E}">
        <p14:creationId xmlns:p14="http://schemas.microsoft.com/office/powerpoint/2010/main" val="36407351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6634</TotalTime>
  <Words>3110</Words>
  <Application>Microsoft Office PowerPoint</Application>
  <PresentationFormat>On-screen Show (4:3)</PresentationFormat>
  <Paragraphs>510</Paragraphs>
  <Slides>72</Slides>
  <Notes>8</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1" baseType="lpstr">
      <vt:lpstr>Arial</vt:lpstr>
      <vt:lpstr>Calibri</vt:lpstr>
      <vt:lpstr>Calibri Light</vt:lpstr>
      <vt:lpstr>century gothic</vt:lpstr>
      <vt:lpstr>Courier New</vt:lpstr>
      <vt:lpstr>Times New Roman</vt:lpstr>
      <vt:lpstr>Wingdings</vt:lpstr>
      <vt:lpstr>Office Theme</vt:lpstr>
      <vt:lpstr>Bitmap Image</vt:lpstr>
      <vt:lpstr>New Technology File System(NTFS)</vt:lpstr>
      <vt:lpstr>Overview</vt:lpstr>
      <vt:lpstr>FAT Vs. NTFS</vt:lpstr>
      <vt:lpstr>NTFS</vt:lpstr>
      <vt:lpstr>Microsoft NTFS Goal</vt:lpstr>
      <vt:lpstr>NTFS Architecture for x86-based Systems</vt:lpstr>
      <vt:lpstr>Booting Process</vt:lpstr>
      <vt:lpstr>Master Boot Record</vt:lpstr>
      <vt:lpstr>BIOS-&gt;MBR-&gt;Boot Sector-&gt;bootstrap-&gt;OS loader </vt:lpstr>
      <vt:lpstr>Master Boot Record</vt:lpstr>
      <vt:lpstr>After booting</vt:lpstr>
      <vt:lpstr>PowerPoint Presentation</vt:lpstr>
      <vt:lpstr>System file records in the MFT</vt:lpstr>
      <vt:lpstr>Another view of Structure of NTFS</vt:lpstr>
      <vt:lpstr>NTFS boot sector layout.</vt:lpstr>
      <vt:lpstr>NTFS boot sector layout-BPB</vt:lpstr>
      <vt:lpstr>NTFS BPB</vt:lpstr>
      <vt:lpstr>NTFS BPB</vt:lpstr>
      <vt:lpstr>NTFS BPB</vt:lpstr>
      <vt:lpstr>NTFS BPB</vt:lpstr>
      <vt:lpstr>Master File Table (MFT)</vt:lpstr>
      <vt:lpstr>Master File Table (MFT)</vt:lpstr>
      <vt:lpstr>MFT Record Structure</vt:lpstr>
      <vt:lpstr>MFT Record</vt:lpstr>
      <vt:lpstr>MFT Record</vt:lpstr>
      <vt:lpstr>MFT Record</vt:lpstr>
      <vt:lpstr>MFT Recode Example</vt:lpstr>
      <vt:lpstr>Question: How did you determine the size of each attribute</vt:lpstr>
      <vt:lpstr>MFT Entry Header</vt:lpstr>
      <vt:lpstr>MFT Entry Header</vt:lpstr>
      <vt:lpstr>Length of Attribute is at offset 0x04, 4-byte</vt:lpstr>
      <vt:lpstr>Attribute ID: 10, 30, 80</vt:lpstr>
      <vt:lpstr>More on MFT Record header</vt:lpstr>
      <vt:lpstr>PowerPoint Presentation</vt:lpstr>
      <vt:lpstr>MFT Attributes</vt:lpstr>
      <vt:lpstr>Attribute Header - Resident</vt:lpstr>
      <vt:lpstr>Attribute Header - Non-Resident</vt:lpstr>
      <vt:lpstr>Attribute Header- Resident vs. Non-Resident</vt:lpstr>
      <vt:lpstr>Another Example: Aardvark.txt file record</vt:lpstr>
      <vt:lpstr>$Standard_Information attribute</vt:lpstr>
      <vt:lpstr>$File_Name attribute</vt:lpstr>
      <vt:lpstr>$File_Name attribute</vt:lpstr>
      <vt:lpstr>$Data attribute</vt:lpstr>
      <vt:lpstr>$Data attribute Example: Aardvark.txt file record</vt:lpstr>
      <vt:lpstr>What is Datarun</vt:lpstr>
      <vt:lpstr>Datalist with many dataruns</vt:lpstr>
      <vt:lpstr>Bitmaps</vt:lpstr>
      <vt:lpstr>Example: Bitmaps</vt:lpstr>
      <vt:lpstr>File deletion Overview</vt:lpstr>
      <vt:lpstr>The Recycler</vt:lpstr>
      <vt:lpstr>The Recycler: In Vista, Windows 7 and Windows 8</vt:lpstr>
      <vt:lpstr>File is Physically Deleted</vt:lpstr>
      <vt:lpstr>Aardvark's MFT record after deletion</vt:lpstr>
      <vt:lpstr>Note: what is fixup array </vt:lpstr>
      <vt:lpstr>PowerPoint Presentation</vt:lpstr>
      <vt:lpstr>PowerPoint Presentation</vt:lpstr>
      <vt:lpstr>PowerPoint Presentation</vt:lpstr>
      <vt:lpstr>$logfile</vt:lpstr>
      <vt:lpstr>PowerPoint Presentation</vt:lpstr>
      <vt:lpstr>NTFS Example</vt:lpstr>
      <vt:lpstr>NTFS Example</vt:lpstr>
      <vt:lpstr>PowerPoint Presentation</vt:lpstr>
      <vt:lpstr>NTFS Example</vt:lpstr>
      <vt:lpstr>PowerPoint Presentation</vt:lpstr>
      <vt:lpstr>PowerPoint Presentation</vt:lpstr>
      <vt:lpstr>NTFS Example</vt:lpstr>
      <vt:lpstr>NTFS Example</vt:lpstr>
      <vt:lpstr>Summary</vt:lpstr>
      <vt:lpstr>PowerPoint Presentation</vt:lpstr>
      <vt:lpstr>PowerPoint Presentation</vt:lpstr>
      <vt:lpstr>PowerPoint Presentation</vt:lpstr>
      <vt:lpstr>Reference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Technology File System(NTFS)</dc:title>
  <dc:creator>Fxu</dc:creator>
  <cp:lastModifiedBy>Weifeng Xu</cp:lastModifiedBy>
  <cp:revision>310</cp:revision>
  <dcterms:created xsi:type="dcterms:W3CDTF">2018-05-06T01:03:46Z</dcterms:created>
  <dcterms:modified xsi:type="dcterms:W3CDTF">2018-10-09T02:21:05Z</dcterms:modified>
</cp:coreProperties>
</file>